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66"/>
  </p:notesMasterIdLst>
  <p:handoutMasterIdLst>
    <p:handoutMasterId r:id="rId67"/>
  </p:handoutMasterIdLst>
  <p:sldIdLst>
    <p:sldId id="258" r:id="rId8"/>
    <p:sldId id="271" r:id="rId9"/>
    <p:sldId id="272" r:id="rId10"/>
    <p:sldId id="336" r:id="rId11"/>
    <p:sldId id="274" r:id="rId12"/>
    <p:sldId id="341" r:id="rId13"/>
    <p:sldId id="343" r:id="rId14"/>
    <p:sldId id="345" r:id="rId15"/>
    <p:sldId id="346" r:id="rId16"/>
    <p:sldId id="347" r:id="rId17"/>
    <p:sldId id="279" r:id="rId18"/>
    <p:sldId id="348" r:id="rId19"/>
    <p:sldId id="281" r:id="rId20"/>
    <p:sldId id="351" r:id="rId21"/>
    <p:sldId id="352" r:id="rId22"/>
    <p:sldId id="353" r:id="rId23"/>
    <p:sldId id="355" r:id="rId24"/>
    <p:sldId id="283" r:id="rId25"/>
    <p:sldId id="286" r:id="rId26"/>
    <p:sldId id="388" r:id="rId27"/>
    <p:sldId id="337" r:id="rId28"/>
    <p:sldId id="386" r:id="rId29"/>
    <p:sldId id="284" r:id="rId30"/>
    <p:sldId id="288" r:id="rId31"/>
    <p:sldId id="356" r:id="rId32"/>
    <p:sldId id="357" r:id="rId33"/>
    <p:sldId id="289" r:id="rId34"/>
    <p:sldId id="291" r:id="rId35"/>
    <p:sldId id="292" r:id="rId36"/>
    <p:sldId id="342" r:id="rId37"/>
    <p:sldId id="387" r:id="rId38"/>
    <p:sldId id="300" r:id="rId39"/>
    <p:sldId id="295" r:id="rId40"/>
    <p:sldId id="349" r:id="rId41"/>
    <p:sldId id="297" r:id="rId42"/>
    <p:sldId id="298" r:id="rId43"/>
    <p:sldId id="299" r:id="rId44"/>
    <p:sldId id="301" r:id="rId45"/>
    <p:sldId id="302" r:id="rId46"/>
    <p:sldId id="359" r:id="rId47"/>
    <p:sldId id="360" r:id="rId48"/>
    <p:sldId id="361" r:id="rId49"/>
    <p:sldId id="365" r:id="rId50"/>
    <p:sldId id="367" r:id="rId51"/>
    <p:sldId id="368" r:id="rId52"/>
    <p:sldId id="369" r:id="rId53"/>
    <p:sldId id="370" r:id="rId54"/>
    <p:sldId id="373" r:id="rId55"/>
    <p:sldId id="374" r:id="rId56"/>
    <p:sldId id="382" r:id="rId57"/>
    <p:sldId id="383" r:id="rId58"/>
    <p:sldId id="377" r:id="rId59"/>
    <p:sldId id="378" r:id="rId60"/>
    <p:sldId id="384" r:id="rId61"/>
    <p:sldId id="389" r:id="rId62"/>
    <p:sldId id="376" r:id="rId63"/>
    <p:sldId id="335" r:id="rId64"/>
    <p:sldId id="268" r:id="rId6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kin0318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C2F2"/>
    <a:srgbClr val="2C2C2C"/>
    <a:srgbClr val="275269"/>
    <a:srgbClr val="A6B750"/>
    <a:srgbClr val="000000"/>
    <a:srgbClr val="326886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85" autoAdjust="0"/>
    <p:restoredTop sz="86763" autoAdjust="0"/>
  </p:normalViewPr>
  <p:slideViewPr>
    <p:cSldViewPr snapToGrid="0" snapToObjects="1">
      <p:cViewPr varScale="1">
        <p:scale>
          <a:sx n="76" d="100"/>
          <a:sy n="76" d="100"/>
        </p:scale>
        <p:origin x="-1483" y="-86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notes83DE43\KERNA5WUE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SKIGA6DK3X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Setup\Standard%202.2%20Multilanguage%20Report%20Builder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Besök!$B$1</c:f>
              <c:strCache>
                <c:ptCount val="1"/>
                <c:pt idx="0">
                  <c:v>Antal besök</c:v>
                </c:pt>
              </c:strCache>
            </c:strRef>
          </c:tx>
          <c:cat>
            <c:strRef>
              <c:f>Besök!$A$3:$A$8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Besök!$B$3:$B$8</c:f>
              <c:numCache>
                <c:formatCode>General</c:formatCode>
                <c:ptCount val="6"/>
                <c:pt idx="0">
                  <c:v>4998338</c:v>
                </c:pt>
                <c:pt idx="1">
                  <c:v>5612121</c:v>
                </c:pt>
                <c:pt idx="2">
                  <c:v>5635402</c:v>
                </c:pt>
                <c:pt idx="3">
                  <c:v>5752122</c:v>
                </c:pt>
                <c:pt idx="4">
                  <c:v>6657588</c:v>
                </c:pt>
                <c:pt idx="5">
                  <c:v>6991339</c:v>
                </c:pt>
              </c:numCache>
            </c:numRef>
          </c:val>
        </c:ser>
        <c:axId val="182452224"/>
        <c:axId val="182454528"/>
      </c:barChart>
      <c:catAx>
        <c:axId val="182452224"/>
        <c:scaling>
          <c:orientation val="minMax"/>
        </c:scaling>
        <c:axPos val="b"/>
        <c:tickLblPos val="nextTo"/>
        <c:crossAx val="182454528"/>
        <c:crosses val="autoZero"/>
        <c:auto val="1"/>
        <c:lblAlgn val="ctr"/>
        <c:lblOffset val="100"/>
      </c:catAx>
      <c:valAx>
        <c:axId val="182454528"/>
        <c:scaling>
          <c:orientation val="minMax"/>
        </c:scaling>
        <c:axPos val="l"/>
        <c:majorGridlines/>
        <c:numFmt formatCode="General" sourceLinked="1"/>
        <c:tickLblPos val="nextTo"/>
        <c:crossAx val="182452224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Sidtyper!$N$6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Sidtyper!$O$6:$P$6</c:f>
              <c:numCache>
                <c:formatCode>General</c:formatCode>
                <c:ptCount val="2"/>
                <c:pt idx="0">
                  <c:v>1830</c:v>
                </c:pt>
                <c:pt idx="1">
                  <c:v>3257</c:v>
                </c:pt>
              </c:numCache>
            </c:numRef>
          </c:val>
        </c:ser>
        <c:ser>
          <c:idx val="1"/>
          <c:order val="1"/>
          <c:tx>
            <c:strRef>
              <c:f>Sidtyper!$N$7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Sidtyper!$O$7:$P$7</c:f>
              <c:numCache>
                <c:formatCode>General</c:formatCode>
                <c:ptCount val="2"/>
                <c:pt idx="0">
                  <c:v>1922</c:v>
                </c:pt>
                <c:pt idx="1">
                  <c:v>3240</c:v>
                </c:pt>
              </c:numCache>
            </c:numRef>
          </c:val>
        </c:ser>
        <c:ser>
          <c:idx val="2"/>
          <c:order val="2"/>
          <c:tx>
            <c:strRef>
              <c:f>Sidtyper!$N$8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Sidtyper!$O$8:$P$8</c:f>
              <c:numCache>
                <c:formatCode>General</c:formatCode>
                <c:ptCount val="2"/>
                <c:pt idx="0">
                  <c:v>2209</c:v>
                </c:pt>
                <c:pt idx="1">
                  <c:v>3790</c:v>
                </c:pt>
              </c:numCache>
            </c:numRef>
          </c:val>
        </c:ser>
        <c:axId val="126035840"/>
        <c:axId val="126037376"/>
      </c:barChart>
      <c:catAx>
        <c:axId val="126035840"/>
        <c:scaling>
          <c:orientation val="minMax"/>
        </c:scaling>
        <c:axPos val="b"/>
        <c:numFmt formatCode="General" sourceLinked="1"/>
        <c:tickLblPos val="nextTo"/>
        <c:crossAx val="126037376"/>
        <c:crosses val="autoZero"/>
        <c:auto val="1"/>
        <c:lblAlgn val="ctr"/>
        <c:lblOffset val="100"/>
      </c:catAx>
      <c:valAx>
        <c:axId val="126037376"/>
        <c:scaling>
          <c:orientation val="minMax"/>
        </c:scaling>
        <c:axPos val="l"/>
        <c:majorGridlines/>
        <c:numFmt formatCode="General" sourceLinked="1"/>
        <c:tickLblPos val="nextTo"/>
        <c:crossAx val="1260358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Antal sökningar internt </a:t>
            </a:r>
            <a:br>
              <a:rPr lang="en-US"/>
            </a:br>
            <a:r>
              <a:rPr lang="en-US"/>
              <a:t>(per år)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93845339196046"/>
          <c:y val="0.18449268689856177"/>
          <c:w val="0.67399780747271965"/>
          <c:h val="0.67304120239227183"/>
        </c:manualLayout>
      </c:layout>
      <c:areaChart>
        <c:grouping val="standard"/>
        <c:ser>
          <c:idx val="0"/>
          <c:order val="0"/>
          <c:tx>
            <c:strRef>
              <c:f>Blad2!$B$168</c:f>
              <c:strCache>
                <c:ptCount val="1"/>
                <c:pt idx="0">
                  <c:v>Antal sökningar internt </c:v>
                </c:pt>
              </c:strCache>
            </c:strRef>
          </c:tx>
          <c:dLbls>
            <c:dLbl>
              <c:idx val="0"/>
              <c:layout>
                <c:manualLayout>
                  <c:x val="8.5197218143116728E-3"/>
                  <c:y val="-0.26499078066138826"/>
                </c:manualLayout>
              </c:layout>
              <c:showVal val="1"/>
            </c:dLbl>
            <c:dLbl>
              <c:idx val="1"/>
              <c:layout>
                <c:manualLayout>
                  <c:x val="1.4199536357186095E-3"/>
                  <c:y val="-0.31395646839230157"/>
                </c:manualLayout>
              </c:layout>
              <c:showVal val="1"/>
            </c:dLbl>
            <c:dLbl>
              <c:idx val="2"/>
              <c:layout>
                <c:manualLayout>
                  <c:x val="-4.2598609071558434E-3"/>
                  <c:y val="-0.31683680296470795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2880334572406395"/>
                </c:manualLayout>
              </c:layout>
              <c:showVal val="1"/>
            </c:dLbl>
            <c:dLbl>
              <c:idx val="4"/>
              <c:layout>
                <c:manualLayout>
                  <c:x val="-5.6798145428744382E-3"/>
                  <c:y val="-0.29091379181304955"/>
                </c:manualLayout>
              </c:layout>
              <c:showVal val="1"/>
            </c:dLbl>
            <c:dLbl>
              <c:idx val="5"/>
              <c:layout>
                <c:manualLayout>
                  <c:x val="-1.4619918384017841E-3"/>
                  <c:y val="-0.29091379181304888"/>
                </c:manualLayout>
              </c:layout>
              <c:showVal val="1"/>
            </c:dLbl>
            <c:dLbl>
              <c:idx val="6"/>
              <c:layout>
                <c:manualLayout>
                  <c:x val="-1.0721149629978015E-16"/>
                  <c:y val="-0.29667446095786343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Blad2!$B$169:$B$175</c:f>
              <c:numCache>
                <c:formatCode>#,##0</c:formatCode>
                <c:ptCount val="7"/>
                <c:pt idx="0">
                  <c:v>524205</c:v>
                </c:pt>
                <c:pt idx="1">
                  <c:v>681320</c:v>
                </c:pt>
                <c:pt idx="2">
                  <c:v>640064</c:v>
                </c:pt>
                <c:pt idx="3">
                  <c:v>610481</c:v>
                </c:pt>
                <c:pt idx="4">
                  <c:v>583199</c:v>
                </c:pt>
                <c:pt idx="5">
                  <c:v>620356</c:v>
                </c:pt>
                <c:pt idx="6">
                  <c:v>634926</c:v>
                </c:pt>
              </c:numCache>
            </c:numRef>
          </c:val>
        </c:ser>
        <c:ser>
          <c:idx val="1"/>
          <c:order val="1"/>
          <c:tx>
            <c:strRef>
              <c:f>Blad2!$E$168</c:f>
              <c:strCache>
                <c:ptCount val="1"/>
                <c:pt idx="0">
                  <c:v>Antal sökningar internt, exklusive söktermerna "personalingången" och "personec"</c:v>
                </c:pt>
              </c:strCache>
            </c:strRef>
          </c:tx>
          <c:dLbls>
            <c:dLbl>
              <c:idx val="0"/>
              <c:layout>
                <c:manualLayout>
                  <c:x val="5.6798145428744382E-3"/>
                  <c:y val="-0.15553806690994534"/>
                </c:manualLayout>
              </c:layout>
              <c:showVal val="1"/>
            </c:dLbl>
            <c:dLbl>
              <c:idx val="1"/>
              <c:layout>
                <c:manualLayout>
                  <c:x val="7.0997681785931275E-3"/>
                  <c:y val="-0.21890542750288774"/>
                </c:manualLayout>
              </c:layout>
              <c:showVal val="1"/>
            </c:dLbl>
            <c:dLbl>
              <c:idx val="2"/>
              <c:layout>
                <c:manualLayout>
                  <c:x val="-4.2598609071558434E-3"/>
                  <c:y val="-0.21026442378566806"/>
                </c:manualLayout>
              </c:layout>
              <c:showVal val="1"/>
            </c:dLbl>
            <c:dLbl>
              <c:idx val="3"/>
              <c:layout>
                <c:manualLayout>
                  <c:x val="1.4199536357186095E-3"/>
                  <c:y val="-0.19010208177882221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0.16705940519957091"/>
                </c:manualLayout>
              </c:layout>
              <c:showVal val="1"/>
            </c:dLbl>
            <c:dLbl>
              <c:idx val="5"/>
              <c:layout>
                <c:manualLayout>
                  <c:x val="-2.9239836768035852E-3"/>
                  <c:y val="-0.16129873605475806"/>
                </c:manualLayout>
              </c:layout>
              <c:showVal val="1"/>
            </c:dLbl>
            <c:dLbl>
              <c:idx val="6"/>
              <c:layout>
                <c:manualLayout>
                  <c:x val="-1.0721149629978015E-16"/>
                  <c:y val="-0.17858074348919734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Blad2!$E$169:$E$175</c:f>
              <c:numCache>
                <c:formatCode>#,##0</c:formatCode>
                <c:ptCount val="7"/>
                <c:pt idx="0">
                  <c:v>507820</c:v>
                </c:pt>
                <c:pt idx="1">
                  <c:v>664440</c:v>
                </c:pt>
                <c:pt idx="2">
                  <c:v>616270</c:v>
                </c:pt>
                <c:pt idx="3">
                  <c:v>573413</c:v>
                </c:pt>
                <c:pt idx="4">
                  <c:v>512657</c:v>
                </c:pt>
                <c:pt idx="5">
                  <c:v>503313</c:v>
                </c:pt>
                <c:pt idx="6">
                  <c:v>527323</c:v>
                </c:pt>
              </c:numCache>
            </c:numRef>
          </c:val>
        </c:ser>
        <c:axId val="126079744"/>
        <c:axId val="126081280"/>
      </c:areaChart>
      <c:catAx>
        <c:axId val="126079744"/>
        <c:scaling>
          <c:orientation val="minMax"/>
        </c:scaling>
        <c:axPos val="b"/>
        <c:numFmt formatCode="General" sourceLinked="1"/>
        <c:majorTickMark val="none"/>
        <c:tickLblPos val="nextTo"/>
        <c:crossAx val="126081280"/>
        <c:crosses val="autoZero"/>
        <c:auto val="1"/>
        <c:lblAlgn val="ctr"/>
        <c:lblOffset val="100"/>
      </c:catAx>
      <c:valAx>
        <c:axId val="126081280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126079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885023205955443"/>
          <c:y val="0.45456623748925767"/>
          <c:w val="0.17086701526538203"/>
          <c:h val="0.31250904357016335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23"/>
  <c:chart>
    <c:autoTitleDeleted val="1"/>
    <c:plotArea>
      <c:layout>
        <c:manualLayout>
          <c:layoutTarget val="inner"/>
          <c:xMode val="edge"/>
          <c:yMode val="edge"/>
          <c:x val="0.12071062992126111"/>
          <c:y val="0.21795166229221349"/>
          <c:w val="0.83484492563430124"/>
          <c:h val="0.57620734908135829"/>
        </c:manualLayout>
      </c:layout>
      <c:areaChart>
        <c:grouping val="standard"/>
        <c:ser>
          <c:idx val="0"/>
          <c:order val="0"/>
          <c:tx>
            <c:strRef>
              <c:f>Blad2!$C$168</c:f>
              <c:strCache>
                <c:ptCount val="1"/>
                <c:pt idx="0">
                  <c:v>Andel besökare som sökte internt (per år)</c:v>
                </c:pt>
              </c:strCache>
            </c:strRef>
          </c:tx>
          <c:spPr>
            <a:solidFill>
              <a:srgbClr val="8CC2F2"/>
            </a:solidFill>
          </c:spPr>
          <c:dLbls>
            <c:dLbl>
              <c:idx val="0"/>
              <c:layout>
                <c:manualLayout>
                  <c:x val="-9.8406449530594183E-18"/>
                  <c:y val="-0.2773333333333332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23466666666666675"/>
                </c:manualLayout>
              </c:layout>
              <c:showVal val="1"/>
            </c:dLbl>
            <c:dLbl>
              <c:idx val="2"/>
              <c:layout>
                <c:manualLayout>
                  <c:x val="-2.1470746108428356E-3"/>
                  <c:y val="-0.2026666666666666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92"/>
                </c:manualLayout>
              </c:layout>
              <c:showVal val="1"/>
            </c:dLbl>
            <c:dLbl>
              <c:idx val="4"/>
              <c:layout>
                <c:manualLayout>
                  <c:x val="-3.5110816094245192E-3"/>
                  <c:y val="-0.18578061503623491"/>
                </c:manualLayout>
              </c:layout>
              <c:showVal val="1"/>
            </c:dLbl>
            <c:dLbl>
              <c:idx val="5"/>
              <c:layout>
                <c:manualLayout>
                  <c:x val="5.2666224141368232E-3"/>
                  <c:y val="-0.18292267678021376"/>
                </c:manualLayout>
              </c:layout>
              <c:showVal val="1"/>
            </c:dLbl>
            <c:dLbl>
              <c:idx val="6"/>
              <c:layout>
                <c:manualLayout>
                  <c:x val="-5.2666224141368232E-3"/>
                  <c:y val="-0.17434796180323633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Blad2!$C$169:$C$175</c:f>
              <c:numCache>
                <c:formatCode>0.00%</c:formatCode>
                <c:ptCount val="7"/>
                <c:pt idx="0">
                  <c:v>9.7500000000000045E-2</c:v>
                </c:pt>
                <c:pt idx="1">
                  <c:v>8.3800000000000208E-2</c:v>
                </c:pt>
                <c:pt idx="2">
                  <c:v>6.8500000000000019E-2</c:v>
                </c:pt>
                <c:pt idx="3">
                  <c:v>6.6000000000000003E-2</c:v>
                </c:pt>
                <c:pt idx="4">
                  <c:v>6.4000000000000112E-2</c:v>
                </c:pt>
                <c:pt idx="5">
                  <c:v>6.2100000000000023E-2</c:v>
                </c:pt>
                <c:pt idx="6">
                  <c:v>6.1000000000000013E-2</c:v>
                </c:pt>
              </c:numCache>
            </c:numRef>
          </c:val>
        </c:ser>
        <c:axId val="126364288"/>
        <c:axId val="126386560"/>
      </c:areaChart>
      <c:catAx>
        <c:axId val="126364288"/>
        <c:scaling>
          <c:orientation val="minMax"/>
        </c:scaling>
        <c:axPos val="b"/>
        <c:numFmt formatCode="General" sourceLinked="1"/>
        <c:tickLblPos val="nextTo"/>
        <c:crossAx val="126386560"/>
        <c:crosses val="autoZero"/>
        <c:auto val="1"/>
        <c:lblAlgn val="ctr"/>
        <c:lblOffset val="100"/>
      </c:catAx>
      <c:valAx>
        <c:axId val="126386560"/>
        <c:scaling>
          <c:orientation val="minMax"/>
        </c:scaling>
        <c:axPos val="l"/>
        <c:majorGridlines/>
        <c:numFmt formatCode="0.00%" sourceLinked="1"/>
        <c:tickLblPos val="nextTo"/>
        <c:crossAx val="126364288"/>
        <c:crosses val="autoZero"/>
        <c:crossBetween val="midCat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23"/>
  <c:chart>
    <c:autoTitleDeleted val="1"/>
    <c:plotArea>
      <c:layout>
        <c:manualLayout>
          <c:layoutTarget val="inner"/>
          <c:xMode val="edge"/>
          <c:yMode val="edge"/>
          <c:x val="0.12071062992126111"/>
          <c:y val="0.21795166229221349"/>
          <c:w val="0.83484492563430124"/>
          <c:h val="0.57620734908135829"/>
        </c:manualLayout>
      </c:layout>
      <c:areaChart>
        <c:grouping val="standard"/>
        <c:ser>
          <c:idx val="0"/>
          <c:order val="0"/>
          <c:tx>
            <c:strRef>
              <c:f>Blad2!$D$168</c:f>
              <c:strCache>
                <c:ptCount val="1"/>
                <c:pt idx="0">
                  <c:v>Andel besökare från externa sökmotorer (per år)</c:v>
                </c:pt>
              </c:strCache>
            </c:strRef>
          </c:tx>
          <c:spPr>
            <a:solidFill>
              <a:srgbClr val="8CC2F2"/>
            </a:solidFill>
          </c:spPr>
          <c:dLbls>
            <c:dLbl>
              <c:idx val="0"/>
              <c:layout>
                <c:manualLayout>
                  <c:x val="0"/>
                  <c:y val="-0.21333333333333493"/>
                </c:manualLayout>
              </c:layout>
              <c:showVal val="1"/>
            </c:dLbl>
            <c:dLbl>
              <c:idx val="1"/>
              <c:layout>
                <c:manualLayout>
                  <c:x val="-2.1470746108427567E-3"/>
                  <c:y val="-0.25955555555555559"/>
                </c:manualLayout>
              </c:layout>
              <c:showVal val="1"/>
            </c:dLbl>
            <c:dLbl>
              <c:idx val="2"/>
              <c:layout>
                <c:manualLayout>
                  <c:x val="-2.1470746108427567E-3"/>
                  <c:y val="-0.27022222222222231"/>
                </c:manualLayout>
              </c:layout>
              <c:showVal val="1"/>
            </c:dLbl>
            <c:dLbl>
              <c:idx val="3"/>
              <c:layout>
                <c:manualLayout>
                  <c:x val="-4.2941492216854475E-3"/>
                  <c:y val="-0.28800000000000031"/>
                </c:manualLayout>
              </c:layout>
              <c:showVal val="1"/>
            </c:dLbl>
            <c:dLbl>
              <c:idx val="4"/>
              <c:layout>
                <c:manualLayout>
                  <c:x val="-1.7590149516272294E-3"/>
                  <c:y val="-0.27438367759197968"/>
                </c:manualLayout>
              </c:layout>
              <c:showVal val="1"/>
            </c:dLbl>
            <c:dLbl>
              <c:idx val="5"/>
              <c:layout>
                <c:manualLayout>
                  <c:x val="-2.6385224274406462E-2"/>
                  <c:y val="-0.2960638960252388"/>
                </c:manualLayout>
              </c:layout>
              <c:showVal val="1"/>
            </c:dLbl>
            <c:dLbl>
              <c:idx val="6"/>
              <c:layout>
                <c:manualLayout>
                  <c:x val="-5.2770448548812724E-3"/>
                  <c:y val="-0.29318948926771493"/>
                </c:manualLayout>
              </c:layout>
              <c:showVal val="1"/>
            </c:dLbl>
            <c:showVal val="1"/>
          </c:dLbls>
          <c:cat>
            <c:strRef>
              <c:f>Blad2!$A$169:$A$175</c:f>
              <c:strCache>
                <c:ptCount val="7"/>
                <c:pt idx="0">
                  <c:v>2009 (OBS! Endast fr.o.m. 4 mars )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Blad2!$D$169:$D$175</c:f>
              <c:numCache>
                <c:formatCode>0%</c:formatCode>
                <c:ptCount val="7"/>
                <c:pt idx="0">
                  <c:v>0.49000000000000032</c:v>
                </c:pt>
                <c:pt idx="1">
                  <c:v>0.62000000000000277</c:v>
                </c:pt>
                <c:pt idx="2">
                  <c:v>0.6700000000000037</c:v>
                </c:pt>
                <c:pt idx="3">
                  <c:v>0.74000000000000277</c:v>
                </c:pt>
                <c:pt idx="4">
                  <c:v>0.65000000000000324</c:v>
                </c:pt>
                <c:pt idx="5">
                  <c:v>0.72000000000000064</c:v>
                </c:pt>
                <c:pt idx="6">
                  <c:v>0.74000000000000277</c:v>
                </c:pt>
              </c:numCache>
            </c:numRef>
          </c:val>
        </c:ser>
        <c:axId val="126410752"/>
        <c:axId val="126412288"/>
      </c:areaChart>
      <c:catAx>
        <c:axId val="126410752"/>
        <c:scaling>
          <c:orientation val="minMax"/>
        </c:scaling>
        <c:axPos val="b"/>
        <c:numFmt formatCode="General" sourceLinked="1"/>
        <c:tickLblPos val="nextTo"/>
        <c:crossAx val="126412288"/>
        <c:crosses val="autoZero"/>
        <c:auto val="1"/>
        <c:lblAlgn val="ctr"/>
        <c:lblOffset val="100"/>
      </c:catAx>
      <c:valAx>
        <c:axId val="126412288"/>
        <c:scaling>
          <c:orientation val="minMax"/>
        </c:scaling>
        <c:axPos val="l"/>
        <c:majorGridlines/>
        <c:numFmt formatCode="0%" sourceLinked="1"/>
        <c:tickLblPos val="nextTo"/>
        <c:crossAx val="126410752"/>
        <c:crosses val="autoZero"/>
        <c:crossBetween val="midCat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hitta på webbplatsen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  (Har </a:t>
            </a:r>
            <a:r>
              <a:rPr lang="sv-SE" dirty="0" smtClean="0"/>
              <a:t>funktionsnedsättning </a:t>
            </a:r>
            <a:r>
              <a:rPr lang="sv-SE" dirty="0"/>
              <a:t>77 svar)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Sheet4!$I$9:$I$16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Sheet4!$J$9:$J$16</c:f>
              <c:numCache>
                <c:formatCode>0.00%</c:formatCode>
                <c:ptCount val="8"/>
                <c:pt idx="0">
                  <c:v>0.27272727272727282</c:v>
                </c:pt>
                <c:pt idx="1">
                  <c:v>0.10389610389610412</c:v>
                </c:pt>
                <c:pt idx="2">
                  <c:v>0.15584415584415659</c:v>
                </c:pt>
                <c:pt idx="3">
                  <c:v>0.11688311688311689</c:v>
                </c:pt>
                <c:pt idx="4">
                  <c:v>0.11688311688311689</c:v>
                </c:pt>
                <c:pt idx="5">
                  <c:v>0.10389610389610412</c:v>
                </c:pt>
                <c:pt idx="6">
                  <c:v>0.12987012987012986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139860992"/>
        <c:axId val="139903744"/>
      </c:barChart>
      <c:catAx>
        <c:axId val="139860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903744"/>
        <c:crosses val="autoZero"/>
        <c:auto val="1"/>
        <c:lblAlgn val="ctr"/>
        <c:lblOffset val="100"/>
      </c:catAx>
      <c:valAx>
        <c:axId val="139903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86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förstå informationen på webbplatsen (Har</a:t>
            </a:r>
            <a:r>
              <a:rPr lang="sv-SE" baseline="0" dirty="0"/>
              <a:t> </a:t>
            </a:r>
            <a:r>
              <a:rPr lang="sv-SE" baseline="0" dirty="0" smtClean="0"/>
              <a:t>funktionsnedsättning </a:t>
            </a:r>
            <a:r>
              <a:rPr lang="sv-SE" baseline="0" dirty="0"/>
              <a:t>79 svar)</a:t>
            </a:r>
            <a:endParaRPr lang="sv-SE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Sheet5!$H$14:$H$21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Sheet5!$I$14:$I$21</c:f>
              <c:numCache>
                <c:formatCode>0.00%</c:formatCode>
                <c:ptCount val="8"/>
                <c:pt idx="0">
                  <c:v>0.31645569620253294</c:v>
                </c:pt>
                <c:pt idx="1">
                  <c:v>1.2658227848101266E-2</c:v>
                </c:pt>
                <c:pt idx="2">
                  <c:v>7.5949367088607597E-2</c:v>
                </c:pt>
                <c:pt idx="3">
                  <c:v>0.11392405063291162</c:v>
                </c:pt>
                <c:pt idx="4">
                  <c:v>0.16455696202531642</c:v>
                </c:pt>
                <c:pt idx="5">
                  <c:v>0.11392405063291162</c:v>
                </c:pt>
                <c:pt idx="6">
                  <c:v>0.20253164556962044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140788096"/>
        <c:axId val="140789632"/>
      </c:barChart>
      <c:catAx>
        <c:axId val="140788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0789632"/>
        <c:crosses val="autoZero"/>
        <c:auto val="1"/>
        <c:lblAlgn val="ctr"/>
        <c:lblOffset val="100"/>
      </c:catAx>
      <c:valAx>
        <c:axId val="140789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078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Questions!$Q$27</c:f>
          <c:strCache>
            <c:ptCount val="1"/>
            <c:pt idx="0">
              <c:v>Hittade du den information du sökte efter? (Alla)</c:v>
            </c:pt>
          </c:strCache>
        </c:strRef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Questions!$Q$29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Questions!$R$29:$V$29</c:f>
              <c:numCache>
                <c:formatCode>0%</c:formatCode>
                <c:ptCount val="5"/>
                <c:pt idx="0">
                  <c:v>0.43000000000000038</c:v>
                </c:pt>
                <c:pt idx="1">
                  <c:v>0.36000000000000032</c:v>
                </c:pt>
                <c:pt idx="2">
                  <c:v>0.46</c:v>
                </c:pt>
                <c:pt idx="3">
                  <c:v>0.58000000000000007</c:v>
                </c:pt>
                <c:pt idx="4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Questions!$Q$30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Questions!$R$30:$V$30</c:f>
              <c:numCache>
                <c:formatCode>0%</c:formatCode>
                <c:ptCount val="5"/>
                <c:pt idx="0">
                  <c:v>0.34</c:v>
                </c:pt>
                <c:pt idx="1">
                  <c:v>0.39000000000000146</c:v>
                </c:pt>
                <c:pt idx="2">
                  <c:v>0.33000000000000163</c:v>
                </c:pt>
                <c:pt idx="3">
                  <c:v>0.23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Questions!$Q$31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Questions!$R$31:$V$31</c:f>
              <c:numCache>
                <c:formatCode>0%</c:formatCode>
                <c:ptCount val="5"/>
                <c:pt idx="0">
                  <c:v>0.7700000000000029</c:v>
                </c:pt>
                <c:pt idx="1">
                  <c:v>0.75000000000000266</c:v>
                </c:pt>
                <c:pt idx="2">
                  <c:v>0.79</c:v>
                </c:pt>
                <c:pt idx="3">
                  <c:v>0.80999999999999994</c:v>
                </c:pt>
                <c:pt idx="4">
                  <c:v>0.9</c:v>
                </c:pt>
              </c:numCache>
            </c:numRef>
          </c:val>
        </c:ser>
        <c:ser>
          <c:idx val="3"/>
          <c:order val="3"/>
          <c:tx>
            <c:strRef>
              <c:f>Questions!$Q$32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Questions!$R$32:$V$32</c:f>
              <c:numCache>
                <c:formatCode>0%</c:formatCode>
                <c:ptCount val="5"/>
                <c:pt idx="0">
                  <c:v>0.24000000000000021</c:v>
                </c:pt>
                <c:pt idx="1">
                  <c:v>0.25</c:v>
                </c:pt>
                <c:pt idx="2">
                  <c:v>0.22</c:v>
                </c:pt>
                <c:pt idx="3">
                  <c:v>0.19</c:v>
                </c:pt>
                <c:pt idx="4">
                  <c:v>0.1</c:v>
                </c:pt>
              </c:numCache>
            </c:numRef>
          </c:val>
        </c:ser>
        <c:axId val="140831360"/>
        <c:axId val="146313600"/>
      </c:barChart>
      <c:catAx>
        <c:axId val="140831360"/>
        <c:scaling>
          <c:orientation val="minMax"/>
        </c:scaling>
        <c:axPos val="b"/>
        <c:numFmt formatCode="General" sourceLinked="1"/>
        <c:tickLblPos val="nextTo"/>
        <c:crossAx val="146313600"/>
        <c:crosses val="autoZero"/>
        <c:auto val="1"/>
        <c:lblAlgn val="ctr"/>
        <c:lblOffset val="100"/>
      </c:catAx>
      <c:valAx>
        <c:axId val="146313600"/>
        <c:scaling>
          <c:orientation val="minMax"/>
        </c:scaling>
        <c:axPos val="l"/>
        <c:majorGridlines/>
        <c:numFmt formatCode="0%" sourceLinked="1"/>
        <c:tickLblPos val="nextTo"/>
        <c:crossAx val="1408313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Questions!$Q$34</c:f>
          <c:strCache>
            <c:ptCount val="1"/>
            <c:pt idx="0">
              <c:v>Hittade du den information du sökte efter? (Företag)</c:v>
            </c:pt>
          </c:strCache>
        </c:strRef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Questions!$Q$36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Questions!$R$36:$V$36</c:f>
              <c:numCache>
                <c:formatCode>0%</c:formatCode>
                <c:ptCount val="5"/>
                <c:pt idx="0">
                  <c:v>0.36000000000000032</c:v>
                </c:pt>
                <c:pt idx="1">
                  <c:v>0.23</c:v>
                </c:pt>
                <c:pt idx="2">
                  <c:v>0.39000000000000146</c:v>
                </c:pt>
                <c:pt idx="3">
                  <c:v>0.44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Questions!$Q$37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Questions!$R$37:$V$37</c:f>
              <c:numCache>
                <c:formatCode>0%</c:formatCode>
                <c:ptCount val="5"/>
                <c:pt idx="0">
                  <c:v>0.36000000000000032</c:v>
                </c:pt>
                <c:pt idx="1">
                  <c:v>0.44</c:v>
                </c:pt>
                <c:pt idx="2">
                  <c:v>0.25</c:v>
                </c:pt>
                <c:pt idx="3">
                  <c:v>0.26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Questions!$Q$38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Questions!$R$38:$V$38</c:f>
              <c:numCache>
                <c:formatCode>0%</c:formatCode>
                <c:ptCount val="5"/>
                <c:pt idx="0">
                  <c:v>0.72000000000000064</c:v>
                </c:pt>
                <c:pt idx="1">
                  <c:v>0.67000000000000326</c:v>
                </c:pt>
                <c:pt idx="2">
                  <c:v>0.6400000000000029</c:v>
                </c:pt>
                <c:pt idx="3">
                  <c:v>0.70000000000000062</c:v>
                </c:pt>
                <c:pt idx="4">
                  <c:v>0.83000000000000063</c:v>
                </c:pt>
              </c:numCache>
            </c:numRef>
          </c:val>
        </c:ser>
        <c:ser>
          <c:idx val="3"/>
          <c:order val="3"/>
          <c:tx>
            <c:strRef>
              <c:f>Questions!$Q$39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Questions!$R$39:$V$39</c:f>
              <c:numCache>
                <c:formatCode>0%</c:formatCode>
                <c:ptCount val="5"/>
                <c:pt idx="0">
                  <c:v>0.28000000000000008</c:v>
                </c:pt>
                <c:pt idx="1">
                  <c:v>3.0000000000000002E-2</c:v>
                </c:pt>
                <c:pt idx="2">
                  <c:v>0.26</c:v>
                </c:pt>
                <c:pt idx="3">
                  <c:v>0.30000000000000032</c:v>
                </c:pt>
                <c:pt idx="4">
                  <c:v>0.18000000000000024</c:v>
                </c:pt>
              </c:numCache>
            </c:numRef>
          </c:val>
        </c:ser>
        <c:axId val="177658112"/>
        <c:axId val="177680384"/>
      </c:barChart>
      <c:catAx>
        <c:axId val="177658112"/>
        <c:scaling>
          <c:orientation val="minMax"/>
        </c:scaling>
        <c:axPos val="b"/>
        <c:numFmt formatCode="General" sourceLinked="1"/>
        <c:tickLblPos val="nextTo"/>
        <c:crossAx val="177680384"/>
        <c:crosses val="autoZero"/>
        <c:auto val="1"/>
        <c:lblAlgn val="ctr"/>
        <c:lblOffset val="100"/>
      </c:catAx>
      <c:valAx>
        <c:axId val="17768038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776581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'Benchmark tal'!$DS$20</c:f>
              <c:strCache>
                <c:ptCount val="1"/>
                <c:pt idx="0">
                  <c:v>Mycket bra</c:v>
                </c:pt>
              </c:strCache>
            </c:strRef>
          </c:tx>
          <c:cat>
            <c:strRef>
              <c:f>'Benchmark tal'!$DR$21:$DR$24</c:f>
              <c:strCache>
                <c:ptCount val="4"/>
                <c:pt idx="0">
                  <c:v>Medborgare</c:v>
                </c:pt>
                <c:pt idx="1">
                  <c:v>Anställda inom kommunen</c:v>
                </c:pt>
                <c:pt idx="2">
                  <c:v>Företagare</c:v>
                </c:pt>
                <c:pt idx="3">
                  <c:v>Public sector</c:v>
                </c:pt>
              </c:strCache>
            </c:strRef>
          </c:cat>
          <c:val>
            <c:numRef>
              <c:f>'Benchmark tal'!$DS$21:$DS$24</c:f>
              <c:numCache>
                <c:formatCode>0%</c:formatCode>
                <c:ptCount val="4"/>
                <c:pt idx="0">
                  <c:v>0.13</c:v>
                </c:pt>
                <c:pt idx="1">
                  <c:v>0.11</c:v>
                </c:pt>
                <c:pt idx="2">
                  <c:v>3.0000000000000002E-2</c:v>
                </c:pt>
                <c:pt idx="3">
                  <c:v>9.8000000000000226E-2</c:v>
                </c:pt>
              </c:numCache>
            </c:numRef>
          </c:val>
        </c:ser>
        <c:ser>
          <c:idx val="1"/>
          <c:order val="1"/>
          <c:tx>
            <c:strRef>
              <c:f>'Benchmark tal'!$DT$20</c:f>
              <c:strCache>
                <c:ptCount val="1"/>
                <c:pt idx="0">
                  <c:v>Bra</c:v>
                </c:pt>
              </c:strCache>
            </c:strRef>
          </c:tx>
          <c:cat>
            <c:strRef>
              <c:f>'Benchmark tal'!$DR$21:$DR$24</c:f>
              <c:strCache>
                <c:ptCount val="4"/>
                <c:pt idx="0">
                  <c:v>Medborgare</c:v>
                </c:pt>
                <c:pt idx="1">
                  <c:v>Anställda inom kommunen</c:v>
                </c:pt>
                <c:pt idx="2">
                  <c:v>Företagare</c:v>
                </c:pt>
                <c:pt idx="3">
                  <c:v>Public sector</c:v>
                </c:pt>
              </c:strCache>
            </c:strRef>
          </c:cat>
          <c:val>
            <c:numRef>
              <c:f>'Benchmark tal'!$DT$21:$DT$24</c:f>
              <c:numCache>
                <c:formatCode>0%</c:formatCode>
                <c:ptCount val="4"/>
                <c:pt idx="0">
                  <c:v>0.63000000000000334</c:v>
                </c:pt>
                <c:pt idx="1">
                  <c:v>0.68</c:v>
                </c:pt>
                <c:pt idx="2">
                  <c:v>0.72000000000000064</c:v>
                </c:pt>
                <c:pt idx="3">
                  <c:v>0.72000000000000064</c:v>
                </c:pt>
              </c:numCache>
            </c:numRef>
          </c:val>
        </c:ser>
        <c:ser>
          <c:idx val="2"/>
          <c:order val="2"/>
          <c:tx>
            <c:strRef>
              <c:f>'Benchmark tal'!$DU$20</c:f>
              <c:strCache>
                <c:ptCount val="1"/>
                <c:pt idx="0">
                  <c:v>Dålig</c:v>
                </c:pt>
              </c:strCache>
            </c:strRef>
          </c:tx>
          <c:cat>
            <c:strRef>
              <c:f>'Benchmark tal'!$DR$21:$DR$24</c:f>
              <c:strCache>
                <c:ptCount val="4"/>
                <c:pt idx="0">
                  <c:v>Medborgare</c:v>
                </c:pt>
                <c:pt idx="1">
                  <c:v>Anställda inom kommunen</c:v>
                </c:pt>
                <c:pt idx="2">
                  <c:v>Företagare</c:v>
                </c:pt>
                <c:pt idx="3">
                  <c:v>Public sector</c:v>
                </c:pt>
              </c:strCache>
            </c:strRef>
          </c:cat>
          <c:val>
            <c:numRef>
              <c:f>'Benchmark tal'!$DU$21:$DU$24</c:f>
              <c:numCache>
                <c:formatCode>0%</c:formatCode>
                <c:ptCount val="4"/>
                <c:pt idx="0">
                  <c:v>0.18000000000000024</c:v>
                </c:pt>
                <c:pt idx="1">
                  <c:v>0.16</c:v>
                </c:pt>
                <c:pt idx="2">
                  <c:v>0.25</c:v>
                </c:pt>
                <c:pt idx="3">
                  <c:v>0.14800000000000021</c:v>
                </c:pt>
              </c:numCache>
            </c:numRef>
          </c:val>
        </c:ser>
        <c:ser>
          <c:idx val="3"/>
          <c:order val="3"/>
          <c:tx>
            <c:strRef>
              <c:f>'Benchmark tal'!$DV$20</c:f>
              <c:strCache>
                <c:ptCount val="1"/>
                <c:pt idx="0">
                  <c:v>Mycket dålig</c:v>
                </c:pt>
              </c:strCache>
            </c:strRef>
          </c:tx>
          <c:cat>
            <c:strRef>
              <c:f>'Benchmark tal'!$DR$21:$DR$24</c:f>
              <c:strCache>
                <c:ptCount val="4"/>
                <c:pt idx="0">
                  <c:v>Medborgare</c:v>
                </c:pt>
                <c:pt idx="1">
                  <c:v>Anställda inom kommunen</c:v>
                </c:pt>
                <c:pt idx="2">
                  <c:v>Företagare</c:v>
                </c:pt>
                <c:pt idx="3">
                  <c:v>Public sector</c:v>
                </c:pt>
              </c:strCache>
            </c:strRef>
          </c:cat>
          <c:val>
            <c:numRef>
              <c:f>'Benchmark tal'!$DV$21:$DV$24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0.05</c:v>
                </c:pt>
                <c:pt idx="2">
                  <c:v>0</c:v>
                </c:pt>
                <c:pt idx="3">
                  <c:v>3.3000000000000002E-2</c:v>
                </c:pt>
              </c:numCache>
            </c:numRef>
          </c:val>
        </c:ser>
        <c:axId val="177770880"/>
        <c:axId val="177752704"/>
      </c:barChart>
      <c:valAx>
        <c:axId val="177752704"/>
        <c:scaling>
          <c:orientation val="minMax"/>
        </c:scaling>
        <c:axPos val="l"/>
        <c:majorGridlines/>
        <c:numFmt formatCode="0%" sourceLinked="1"/>
        <c:tickLblPos val="nextTo"/>
        <c:crossAx val="177770880"/>
        <c:crosses val="autoZero"/>
        <c:crossBetween val="between"/>
      </c:valAx>
      <c:catAx>
        <c:axId val="177770880"/>
        <c:scaling>
          <c:orientation val="minMax"/>
        </c:scaling>
        <c:axPos val="b"/>
        <c:numFmt formatCode="General" sourceLinked="0"/>
        <c:tickLblPos val="nextTo"/>
        <c:crossAx val="17775270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34699036890545565"/>
          <c:y val="0.90702354913969097"/>
          <c:w val="0.311939706567393"/>
          <c:h val="8.3717191601050026E-2"/>
        </c:manualLayout>
      </c:layout>
      <c:txPr>
        <a:bodyPr/>
        <a:lstStyle/>
        <a:p>
          <a:pPr rtl="0">
            <a:defRPr/>
          </a:pPr>
          <a:endParaRPr lang="sv-SE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Sidvisningar!$A$3:$A$8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Sidvisningar!$B$3:$B$8</c:f>
              <c:numCache>
                <c:formatCode>#,##0\ _k_r</c:formatCode>
                <c:ptCount val="6"/>
                <c:pt idx="0">
                  <c:v>21003199</c:v>
                </c:pt>
                <c:pt idx="1">
                  <c:v>24240577</c:v>
                </c:pt>
                <c:pt idx="2">
                  <c:v>24484364</c:v>
                </c:pt>
                <c:pt idx="3">
                  <c:v>20970617</c:v>
                </c:pt>
                <c:pt idx="4">
                  <c:v>22449852</c:v>
                </c:pt>
                <c:pt idx="5">
                  <c:v>23676804</c:v>
                </c:pt>
              </c:numCache>
            </c:numRef>
          </c:val>
        </c:ser>
        <c:axId val="187024128"/>
        <c:axId val="187025664"/>
      </c:barChart>
      <c:catAx>
        <c:axId val="187024128"/>
        <c:scaling>
          <c:orientation val="minMax"/>
        </c:scaling>
        <c:axPos val="b"/>
        <c:tickLblPos val="nextTo"/>
        <c:crossAx val="187025664"/>
        <c:crosses val="autoZero"/>
        <c:auto val="1"/>
        <c:lblAlgn val="ctr"/>
        <c:lblOffset val="100"/>
      </c:catAx>
      <c:valAx>
        <c:axId val="187025664"/>
        <c:scaling>
          <c:orientation val="minMax"/>
          <c:min val="0"/>
        </c:scaling>
        <c:axPos val="l"/>
        <c:majorGridlines/>
        <c:numFmt formatCode="#,##0\ _k_r" sourceLinked="1"/>
        <c:tickLblPos val="nextTo"/>
        <c:crossAx val="1870241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'sidor per besök'!$A$3:$A$8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'sidor per besök'!$B$3:$B$8</c:f>
              <c:numCache>
                <c:formatCode>General</c:formatCode>
                <c:ptCount val="6"/>
                <c:pt idx="0">
                  <c:v>4.2</c:v>
                </c:pt>
                <c:pt idx="1">
                  <c:v>4.3199999999999985</c:v>
                </c:pt>
                <c:pt idx="2">
                  <c:v>3.9899999999999998</c:v>
                </c:pt>
                <c:pt idx="3">
                  <c:v>3.65</c:v>
                </c:pt>
                <c:pt idx="4">
                  <c:v>3.3699999999999997</c:v>
                </c:pt>
                <c:pt idx="5">
                  <c:v>3.3899999999999997</c:v>
                </c:pt>
              </c:numCache>
            </c:numRef>
          </c:val>
        </c:ser>
        <c:axId val="187189120"/>
        <c:axId val="187208448"/>
      </c:barChart>
      <c:catAx>
        <c:axId val="187189120"/>
        <c:scaling>
          <c:orientation val="minMax"/>
        </c:scaling>
        <c:axPos val="b"/>
        <c:tickLblPos val="nextTo"/>
        <c:crossAx val="187208448"/>
        <c:crosses val="autoZero"/>
        <c:auto val="1"/>
        <c:lblAlgn val="ctr"/>
        <c:lblOffset val="100"/>
      </c:catAx>
      <c:valAx>
        <c:axId val="187208448"/>
        <c:scaling>
          <c:orientation val="minMax"/>
        </c:scaling>
        <c:axPos val="l"/>
        <c:majorGridlines/>
        <c:numFmt formatCode="General" sourceLinked="1"/>
        <c:tickLblPos val="nextTo"/>
        <c:crossAx val="1871891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'Hur hittar'!$B$2</c:f>
              <c:strCache>
                <c:ptCount val="1"/>
                <c:pt idx="0">
                  <c:v>Via sökmotorer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hittar'!$B$4:$B$9</c:f>
              <c:numCache>
                <c:formatCode>General</c:formatCode>
                <c:ptCount val="6"/>
                <c:pt idx="0">
                  <c:v>62</c:v>
                </c:pt>
                <c:pt idx="1">
                  <c:v>67</c:v>
                </c:pt>
                <c:pt idx="2">
                  <c:v>74.16</c:v>
                </c:pt>
                <c:pt idx="3">
                  <c:v>65</c:v>
                </c:pt>
                <c:pt idx="4">
                  <c:v>72</c:v>
                </c:pt>
                <c:pt idx="5">
                  <c:v>73.5</c:v>
                </c:pt>
              </c:numCache>
            </c:numRef>
          </c:val>
        </c:ser>
        <c:ser>
          <c:idx val="1"/>
          <c:order val="1"/>
          <c:tx>
            <c:strRef>
              <c:f>'Hur hittar'!$C$2</c:f>
              <c:strCache>
                <c:ptCount val="1"/>
                <c:pt idx="0">
                  <c:v>Skriver in adressen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hittar'!$C$4:$C$9</c:f>
              <c:numCache>
                <c:formatCode>General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15.12</c:v>
                </c:pt>
                <c:pt idx="3">
                  <c:v>23.14</c:v>
                </c:pt>
                <c:pt idx="4">
                  <c:v>19</c:v>
                </c:pt>
                <c:pt idx="5">
                  <c:v>17</c:v>
                </c:pt>
              </c:numCache>
            </c:numRef>
          </c:val>
        </c:ser>
        <c:ser>
          <c:idx val="2"/>
          <c:order val="2"/>
          <c:tx>
            <c:strRef>
              <c:f>'Hur hittar'!$D$2</c:f>
              <c:strCache>
                <c:ptCount val="1"/>
                <c:pt idx="0">
                  <c:v>Via annan webbplats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hittar'!$D$4:$D$9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10.72</c:v>
                </c:pt>
                <c:pt idx="3">
                  <c:v>11.860000000000024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ser>
          <c:idx val="3"/>
          <c:order val="3"/>
          <c:tx>
            <c:strRef>
              <c:f>'Hur hittar'!$E$2</c:f>
              <c:strCache>
                <c:ptCount val="1"/>
                <c:pt idx="0">
                  <c:v>Sociala medier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hittar'!$E$4:$E$9</c:f>
              <c:numCache>
                <c:formatCode>General</c:formatCode>
                <c:ptCount val="6"/>
                <c:pt idx="4">
                  <c:v>1</c:v>
                </c:pt>
                <c:pt idx="5">
                  <c:v>2</c:v>
                </c:pt>
              </c:numCache>
            </c:numRef>
          </c:val>
        </c:ser>
        <c:axId val="205087488"/>
        <c:axId val="207953920"/>
      </c:barChart>
      <c:catAx>
        <c:axId val="205087488"/>
        <c:scaling>
          <c:orientation val="minMax"/>
        </c:scaling>
        <c:axPos val="b"/>
        <c:tickLblPos val="nextTo"/>
        <c:crossAx val="207953920"/>
        <c:crosses val="autoZero"/>
        <c:auto val="1"/>
        <c:lblAlgn val="ctr"/>
        <c:lblOffset val="100"/>
      </c:catAx>
      <c:valAx>
        <c:axId val="207953920"/>
        <c:scaling>
          <c:orientation val="minMax"/>
        </c:scaling>
        <c:axPos val="l"/>
        <c:majorGridlines/>
        <c:numFmt formatCode="General" sourceLinked="1"/>
        <c:tickLblPos val="nextTo"/>
        <c:crossAx val="2050874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Webbläsare!$A$3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Webbläsare!$B$3:$F$3</c:f>
              <c:numCache>
                <c:formatCode>General</c:formatCode>
                <c:ptCount val="5"/>
                <c:pt idx="0">
                  <c:v>66.430000000000007</c:v>
                </c:pt>
                <c:pt idx="1">
                  <c:v>19.73</c:v>
                </c:pt>
                <c:pt idx="2">
                  <c:v>7.7</c:v>
                </c:pt>
                <c:pt idx="3">
                  <c:v>5.3</c:v>
                </c:pt>
              </c:numCache>
            </c:numRef>
          </c:val>
        </c:ser>
        <c:ser>
          <c:idx val="1"/>
          <c:order val="1"/>
          <c:tx>
            <c:strRef>
              <c:f>Webbläsare!$A$4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Webbläsare!$B$4:$F$4</c:f>
              <c:numCache>
                <c:formatCode>General</c:formatCode>
                <c:ptCount val="5"/>
                <c:pt idx="0">
                  <c:v>54.01</c:v>
                </c:pt>
                <c:pt idx="1">
                  <c:v>19.260000000000002</c:v>
                </c:pt>
                <c:pt idx="2">
                  <c:v>13.66</c:v>
                </c:pt>
                <c:pt idx="3">
                  <c:v>10.79</c:v>
                </c:pt>
                <c:pt idx="4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Webbläsare!$A$5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Webbläsare!$B$5:$F$5</c:f>
              <c:numCache>
                <c:formatCode>General</c:formatCode>
                <c:ptCount val="5"/>
                <c:pt idx="0">
                  <c:v>41.88</c:v>
                </c:pt>
                <c:pt idx="1">
                  <c:v>14.68</c:v>
                </c:pt>
                <c:pt idx="2">
                  <c:v>22.259999999999987</c:v>
                </c:pt>
                <c:pt idx="3">
                  <c:v>15.23</c:v>
                </c:pt>
                <c:pt idx="4">
                  <c:v>3.8699999999999997</c:v>
                </c:pt>
              </c:numCache>
            </c:numRef>
          </c:val>
        </c:ser>
        <c:ser>
          <c:idx val="3"/>
          <c:order val="3"/>
          <c:tx>
            <c:strRef>
              <c:f>Webbläsare!$A$6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Webbläsare!$B$6:$F$6</c:f>
              <c:numCache>
                <c:formatCode>General</c:formatCode>
                <c:ptCount val="5"/>
                <c:pt idx="0">
                  <c:v>30.67</c:v>
                </c:pt>
                <c:pt idx="1">
                  <c:v>12.04</c:v>
                </c:pt>
                <c:pt idx="2">
                  <c:v>31.12</c:v>
                </c:pt>
                <c:pt idx="3">
                  <c:v>19.2</c:v>
                </c:pt>
                <c:pt idx="4">
                  <c:v>5.76</c:v>
                </c:pt>
              </c:numCache>
            </c:numRef>
          </c:val>
        </c:ser>
        <c:ser>
          <c:idx val="4"/>
          <c:order val="4"/>
          <c:tx>
            <c:strRef>
              <c:f>Webbläsare!$A$7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Webbläsare!$B$7:$F$7</c:f>
              <c:numCache>
                <c:formatCode>General</c:formatCode>
                <c:ptCount val="5"/>
                <c:pt idx="0">
                  <c:v>23.99</c:v>
                </c:pt>
                <c:pt idx="1">
                  <c:v>10.27</c:v>
                </c:pt>
                <c:pt idx="2">
                  <c:v>35.11</c:v>
                </c:pt>
                <c:pt idx="3">
                  <c:v>25.4</c:v>
                </c:pt>
                <c:pt idx="4">
                  <c:v>4.8099999999999996</c:v>
                </c:pt>
              </c:numCache>
            </c:numRef>
          </c:val>
        </c:ser>
        <c:ser>
          <c:idx val="5"/>
          <c:order val="5"/>
          <c:tx>
            <c:strRef>
              <c:f>Webbläsare!$A$8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Webbläsare!$B$8:$F$8</c:f>
              <c:numCache>
                <c:formatCode>General</c:formatCode>
                <c:ptCount val="5"/>
                <c:pt idx="0">
                  <c:v>18.5</c:v>
                </c:pt>
                <c:pt idx="1">
                  <c:v>7.46</c:v>
                </c:pt>
                <c:pt idx="2">
                  <c:v>37.270000000000003</c:v>
                </c:pt>
                <c:pt idx="3">
                  <c:v>31.84</c:v>
                </c:pt>
                <c:pt idx="4">
                  <c:v>2.66</c:v>
                </c:pt>
              </c:numCache>
            </c:numRef>
          </c:val>
        </c:ser>
        <c:axId val="118517120"/>
        <c:axId val="118527104"/>
      </c:barChart>
      <c:catAx>
        <c:axId val="118517120"/>
        <c:scaling>
          <c:orientation val="minMax"/>
        </c:scaling>
        <c:axPos val="b"/>
        <c:tickLblPos val="nextTo"/>
        <c:crossAx val="118527104"/>
        <c:crosses val="autoZero"/>
        <c:auto val="1"/>
        <c:lblAlgn val="ctr"/>
        <c:lblOffset val="100"/>
      </c:catAx>
      <c:valAx>
        <c:axId val="118527104"/>
        <c:scaling>
          <c:orientation val="minMax"/>
        </c:scaling>
        <c:axPos val="l"/>
        <c:majorGridlines/>
        <c:numFmt formatCode="General" sourceLinked="1"/>
        <c:tickLblPos val="nextTo"/>
        <c:crossAx val="1185171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'Surf från mobilen'!$A$19:$A$24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'Surf från mobilen'!$B$19:$B$24</c:f>
              <c:numCache>
                <c:formatCode>General</c:formatCode>
                <c:ptCount val="6"/>
                <c:pt idx="0">
                  <c:v>2.16</c:v>
                </c:pt>
                <c:pt idx="1">
                  <c:v>8.17</c:v>
                </c:pt>
                <c:pt idx="2">
                  <c:v>19.68</c:v>
                </c:pt>
                <c:pt idx="3">
                  <c:v>32.700000000000003</c:v>
                </c:pt>
                <c:pt idx="4">
                  <c:v>42.220000000000013</c:v>
                </c:pt>
                <c:pt idx="5">
                  <c:v>49</c:v>
                </c:pt>
              </c:numCache>
            </c:numRef>
          </c:val>
        </c:ser>
        <c:axId val="118808576"/>
        <c:axId val="118810112"/>
      </c:barChart>
      <c:catAx>
        <c:axId val="118808576"/>
        <c:scaling>
          <c:orientation val="minMax"/>
        </c:scaling>
        <c:axPos val="b"/>
        <c:tickLblPos val="nextTo"/>
        <c:crossAx val="118810112"/>
        <c:crosses val="autoZero"/>
        <c:auto val="1"/>
        <c:lblAlgn val="ctr"/>
        <c:lblOffset val="100"/>
      </c:catAx>
      <c:valAx>
        <c:axId val="118810112"/>
        <c:scaling>
          <c:orientation val="minMax"/>
        </c:scaling>
        <c:axPos val="l"/>
        <c:majorGridlines/>
        <c:numFmt formatCode="General" sourceLinked="1"/>
        <c:tickLblPos val="nextTo"/>
        <c:crossAx val="11880857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'Andel mobila besök'!$A$32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besök'!$B$32:$D$32</c:f>
              <c:numCache>
                <c:formatCode>General</c:formatCode>
                <c:ptCount val="3"/>
                <c:pt idx="0">
                  <c:v>1345265</c:v>
                </c:pt>
                <c:pt idx="1">
                  <c:v>534092</c:v>
                </c:pt>
                <c:pt idx="2">
                  <c:v>3871266</c:v>
                </c:pt>
              </c:numCache>
            </c:numRef>
          </c:val>
        </c:ser>
        <c:ser>
          <c:idx val="1"/>
          <c:order val="1"/>
          <c:tx>
            <c:strRef>
              <c:f>'Andel mobila besök'!$A$33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besök'!$B$33:$D$33</c:f>
              <c:numCache>
                <c:formatCode>General</c:formatCode>
                <c:ptCount val="3"/>
                <c:pt idx="0">
                  <c:v>2023613</c:v>
                </c:pt>
                <c:pt idx="1">
                  <c:v>833543</c:v>
                </c:pt>
                <c:pt idx="2">
                  <c:v>3910947</c:v>
                </c:pt>
              </c:numCache>
            </c:numRef>
          </c:val>
        </c:ser>
        <c:ser>
          <c:idx val="2"/>
          <c:order val="2"/>
          <c:tx>
            <c:strRef>
              <c:f>'Andel mobila besök'!$A$34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besök'!$B$34:$D$34</c:f>
              <c:numCache>
                <c:formatCode>General</c:formatCode>
                <c:ptCount val="3"/>
                <c:pt idx="0">
                  <c:v>2586412</c:v>
                </c:pt>
                <c:pt idx="1">
                  <c:v>832222</c:v>
                </c:pt>
                <c:pt idx="2">
                  <c:v>3572705</c:v>
                </c:pt>
              </c:numCache>
            </c:numRef>
          </c:val>
        </c:ser>
        <c:axId val="125962496"/>
        <c:axId val="125964288"/>
      </c:barChart>
      <c:catAx>
        <c:axId val="125962496"/>
        <c:scaling>
          <c:orientation val="minMax"/>
        </c:scaling>
        <c:axPos val="b"/>
        <c:tickLblPos val="nextTo"/>
        <c:crossAx val="125964288"/>
        <c:crosses val="autoZero"/>
        <c:auto val="1"/>
        <c:lblAlgn val="ctr"/>
        <c:lblOffset val="100"/>
      </c:catAx>
      <c:valAx>
        <c:axId val="125964288"/>
        <c:scaling>
          <c:orientation val="minMax"/>
        </c:scaling>
        <c:axPos val="l"/>
        <c:majorGridlines/>
        <c:numFmt formatCode="General" sourceLinked="1"/>
        <c:tickLblPos val="nextTo"/>
        <c:crossAx val="1259624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Språksidor!$C$44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Språksidor!$A$45:$A$52</c:f>
              <c:strCache>
                <c:ptCount val="8"/>
                <c:pt idx="0">
                  <c:v>Engelska inkl undersidor</c:v>
                </c:pt>
                <c:pt idx="1">
                  <c:v>Finska inkl undersidor</c:v>
                </c:pt>
                <c:pt idx="2">
                  <c:v>Teckenspråk inkl undersidor</c:v>
                </c:pt>
                <c:pt idx="3">
                  <c:v>Arabiska inkl undersidor</c:v>
                </c:pt>
                <c:pt idx="4">
                  <c:v>Persiska inkl undersidor</c:v>
                </c:pt>
                <c:pt idx="5">
                  <c:v>BKS inkl undersidor</c:v>
                </c:pt>
                <c:pt idx="6">
                  <c:v>Somaliska inkl undersidor</c:v>
                </c:pt>
                <c:pt idx="7">
                  <c:v>Sorani inkl undersidor</c:v>
                </c:pt>
              </c:strCache>
            </c:strRef>
          </c:cat>
          <c:val>
            <c:numRef>
              <c:f>Språksidor!$C$45:$C$52</c:f>
              <c:numCache>
                <c:formatCode>General</c:formatCode>
                <c:ptCount val="8"/>
                <c:pt idx="0">
                  <c:v>10569</c:v>
                </c:pt>
                <c:pt idx="1">
                  <c:v>7703</c:v>
                </c:pt>
                <c:pt idx="2">
                  <c:v>3800</c:v>
                </c:pt>
                <c:pt idx="3">
                  <c:v>928</c:v>
                </c:pt>
                <c:pt idx="4">
                  <c:v>475</c:v>
                </c:pt>
                <c:pt idx="5">
                  <c:v>410</c:v>
                </c:pt>
                <c:pt idx="6">
                  <c:v>168</c:v>
                </c:pt>
                <c:pt idx="7">
                  <c:v>71</c:v>
                </c:pt>
              </c:numCache>
            </c:numRef>
          </c:val>
        </c:ser>
        <c:axId val="125971840"/>
        <c:axId val="126010496"/>
      </c:barChart>
      <c:catAx>
        <c:axId val="125971840"/>
        <c:scaling>
          <c:orientation val="minMax"/>
        </c:scaling>
        <c:axPos val="l"/>
        <c:tickLblPos val="nextTo"/>
        <c:crossAx val="126010496"/>
        <c:crosses val="autoZero"/>
        <c:auto val="1"/>
        <c:lblAlgn val="ctr"/>
        <c:lblOffset val="100"/>
      </c:catAx>
      <c:valAx>
        <c:axId val="126010496"/>
        <c:scaling>
          <c:orientation val="minMax"/>
        </c:scaling>
        <c:axPos val="b"/>
        <c:majorGridlines/>
        <c:numFmt formatCode="General" sourceLinked="1"/>
        <c:tickLblPos val="nextTo"/>
        <c:crossAx val="12597184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Inventerade verksamheter i TD2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Blad1!$A$2:$A$3</c:f>
              <c:strCache>
                <c:ptCount val="2"/>
                <c:pt idx="0">
                  <c:v>Länkade till goteborg.se</c:v>
                </c:pt>
                <c:pt idx="1">
                  <c:v>Saknar länkning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1528</c:v>
                </c:pt>
                <c:pt idx="1">
                  <c:v>238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22T11:56:04.871" idx="1">
    <p:pos x="10" y="10"/>
    <p:text>Stämmer detta verkligen?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2016-04-15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2016-04-15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>
                <a:solidFill>
                  <a:schemeClr val="tx1">
                    <a:lumMod val="50000"/>
                  </a:schemeClr>
                </a:solidFill>
              </a:rPr>
              <a:t>Denna ökning kan tolkas som att vi lockar till merläsning, men kan även innebära att besökarna behöver leta runt för att hitta det de söker.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Stor dominans av interna sökord. När det gäller sökord så</a:t>
            </a:r>
            <a:r>
              <a:rPr lang="sv-SE" baseline="0" dirty="0" smtClean="0"/>
              <a:t> ingår gbg3000-konton.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73,5 % kommer via sökmotorer,</a:t>
            </a:r>
            <a:r>
              <a:rPr lang="sv-SE" baseline="0" dirty="0" smtClean="0"/>
              <a:t> 17 % skriver in adressen direkt, 7 % kommer vi annan webbplats.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Endast ca 20 % av våra besökare ser startsidan någon gång under sitt besök på </a:t>
            </a:r>
            <a:r>
              <a:rPr lang="sv-SE" baseline="0" dirty="0" err="1" smtClean="0"/>
              <a:t>goteborg.se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Nästan 32 % använder </a:t>
            </a:r>
            <a:r>
              <a:rPr lang="sv-SE" dirty="0" err="1" smtClean="0"/>
              <a:t>Chrome</a:t>
            </a:r>
            <a:r>
              <a:rPr lang="sv-SE" dirty="0" smtClean="0"/>
              <a:t>, ca 37 % använder Safari, 18,5 % använde Explorer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Genomfördes i november 2015 av </a:t>
            </a:r>
            <a:r>
              <a:rPr lang="sv-SE" dirty="0" err="1" smtClean="0"/>
              <a:t>KoM</a:t>
            </a:r>
            <a:r>
              <a:rPr lang="sv-SE" dirty="0" smtClean="0"/>
              <a:t>. Framförallt en undersökning för att ta reda på göteborgarnas kunskaper om </a:t>
            </a:r>
            <a:r>
              <a:rPr lang="sv-SE" dirty="0" err="1" smtClean="0"/>
              <a:t>Fairtrade</a:t>
            </a:r>
            <a:r>
              <a:rPr lang="sv-SE" dirty="0" smtClean="0"/>
              <a:t> city. 600</a:t>
            </a:r>
            <a:r>
              <a:rPr lang="sv-SE" baseline="0" dirty="0" smtClean="0"/>
              <a:t> slumpvis utvalda göteborgare mellan 20-75 år tillfrågades.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Bara 4 % (26 personer) av de tillfrågade hade en utbildning som var 9 år eller mindre, alltså inte representativt för Göteborg i sin helhet. (12 kände till </a:t>
            </a:r>
            <a:r>
              <a:rPr lang="sv-SE" dirty="0" err="1" smtClean="0"/>
              <a:t>goteborg.se</a:t>
            </a:r>
            <a:r>
              <a:rPr lang="sv-SE" dirty="0" smtClean="0"/>
              <a:t> och 14 kände inte till </a:t>
            </a:r>
            <a:r>
              <a:rPr lang="sv-SE" dirty="0" err="1" smtClean="0"/>
              <a:t>goteborg.se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sv-SE" dirty="0" smtClean="0"/>
              <a:t>Under våren 2015 tog </a:t>
            </a:r>
            <a:r>
              <a:rPr lang="sv-SE" dirty="0" err="1" smtClean="0"/>
              <a:t>KoM</a:t>
            </a:r>
            <a:r>
              <a:rPr lang="sv-SE" dirty="0" smtClean="0"/>
              <a:t> fram den första omvärlds-</a:t>
            </a:r>
            <a:r>
              <a:rPr lang="sv-SE" baseline="0" dirty="0" smtClean="0"/>
              <a:t> och medborgaranalysen. Fokus på att </a:t>
            </a:r>
            <a:r>
              <a:rPr lang="sv-SE" dirty="0" smtClean="0"/>
              <a:t>1. Få en bild av och analysera trender, fenomen och medborgarinsikter inom relevanta områden.</a:t>
            </a:r>
          </a:p>
          <a:p>
            <a:pPr rtl="0"/>
            <a:r>
              <a:rPr lang="sv-SE" dirty="0" smtClean="0"/>
              <a:t>2. Få reda på förväntningar, kännedomen om och upplevelsen av information och service från Göteborgs Stad.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Unika sidvisningar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saknas statistik från några e-tjänster.</a:t>
            </a:r>
            <a:r>
              <a:rPr lang="sv-SE" baseline="0" dirty="0" smtClean="0"/>
              <a:t> Bl.a. ansökan till förskola som skulle finnas med </a:t>
            </a:r>
            <a:r>
              <a:rPr lang="sv-SE" baseline="0" smtClean="0"/>
              <a:t>bland topp 10.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Gillare=följare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4BDB-0527-458C-8D99-43DCA60CD29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  <p:sldLayoutId id="2147483879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-kalkylblad4.xlsx"/><Relationship Id="rId4" Type="http://schemas.openxmlformats.org/officeDocument/2006/relationships/package" Target="../embeddings/Microsoft_Office_Excel-kalkylblad3.xls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Excel-kalkylblad8.xlsx"/><Relationship Id="rId5" Type="http://schemas.openxmlformats.org/officeDocument/2006/relationships/package" Target="../embeddings/Microsoft_Office_Excel-kalkylblad7.xlsx"/><Relationship Id="rId4" Type="http://schemas.openxmlformats.org/officeDocument/2006/relationships/package" Target="../embeddings/Microsoft_Office_Excel-kalkylblad6.xls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9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0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-kalkylblad12.xlsx"/><Relationship Id="rId4" Type="http://schemas.openxmlformats.org/officeDocument/2006/relationships/package" Target="../embeddings/Microsoft_Office_Excel-kalkylblad11.xls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Excel-kalkylblad15.xlsx"/><Relationship Id="rId4" Type="http://schemas.openxmlformats.org/officeDocument/2006/relationships/package" Target="../embeddings/Microsoft_Office_Excel-kalkylblad14.xls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6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Excel-kalkylblad18.xlsx"/><Relationship Id="rId4" Type="http://schemas.openxmlformats.org/officeDocument/2006/relationships/package" Target="../embeddings/Microsoft_Office_Excel-kalkylblad17.xls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9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Excel-kalkylblad21.xlsx"/><Relationship Id="rId4" Type="http://schemas.openxmlformats.org/officeDocument/2006/relationships/package" Target="../embeddings/Microsoft_Office_Excel-kalkylblad20.xls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2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Excel-kalkylblad24.xlsx"/><Relationship Id="rId4" Type="http://schemas.openxmlformats.org/officeDocument/2006/relationships/package" Target="../embeddings/Microsoft_Office_Excel-kalkylblad23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2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Excel-kalkylblad27.xlsx"/><Relationship Id="rId4" Type="http://schemas.openxmlformats.org/officeDocument/2006/relationships/package" Target="../embeddings/Microsoft_Office_Excel-kalkylblad26.xlsx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goteborg.se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307777"/>
          </a:xfrm>
        </p:spPr>
        <p:txBody>
          <a:bodyPr/>
          <a:lstStyle/>
          <a:p>
            <a:r>
              <a:rPr lang="sv-SE" dirty="0" smtClean="0"/>
              <a:t>i ord och siffror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7038" y="403443"/>
            <a:ext cx="6919259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Så </a:t>
            </a:r>
            <a:r>
              <a:rPr lang="sv-SE" dirty="0">
                <a:solidFill>
                  <a:schemeClr val="tx1"/>
                </a:solidFill>
              </a:rPr>
              <a:t>hittar </a:t>
            </a:r>
            <a:r>
              <a:rPr lang="sv-SE" dirty="0" smtClean="0">
                <a:solidFill>
                  <a:schemeClr val="tx1"/>
                </a:solidFill>
              </a:rPr>
              <a:t>besökarna </a:t>
            </a:r>
            <a:r>
              <a:rPr lang="sv-SE" dirty="0">
                <a:solidFill>
                  <a:schemeClr val="tx1"/>
                </a:solidFill>
              </a:rPr>
              <a:t>till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/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95884" y="1718492"/>
            <a:ext cx="2369574" cy="355481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Besökare som kommer via sökmotorer fortsätter öka och de som skriver in adressen direkt minskar något.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Besökare som kommer till webbplatsen via sociala medier ökar från 1 till drygt 2 procent 2015. 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12160" y="1490096"/>
          <a:ext cx="5610880" cy="477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062" y="1250360"/>
            <a:ext cx="7441831" cy="3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besökarna</a:t>
            </a:r>
            <a:endParaRPr lang="sv-SE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60385" y="1844800"/>
          <a:ext cx="6448425" cy="377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226" y="628260"/>
            <a:ext cx="6833645" cy="577142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Vilka webbläsare använder besökaren 2010 - 2015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71314" y="2077934"/>
            <a:ext cx="1983552" cy="32778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 smtClean="0"/>
              <a:t>Chrome</a:t>
            </a:r>
            <a:r>
              <a:rPr lang="sv-SE" dirty="0" smtClean="0"/>
              <a:t> står för den största ökningen i år. Safari som används i Apple-produkter fortsätter också att öka.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Explorer fortsätter att minska.</a:t>
            </a:r>
            <a:endParaRPr lang="sv-SE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1062" y="1474636"/>
            <a:ext cx="7441831" cy="3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besökarna</a:t>
            </a:r>
            <a:endParaRPr lang="sv-SE" b="1" dirty="0"/>
          </a:p>
        </p:txBody>
      </p:sp>
      <p:sp>
        <p:nvSpPr>
          <p:cNvPr id="10" name="Ellips 9"/>
          <p:cNvSpPr/>
          <p:nvPr/>
        </p:nvSpPr>
        <p:spPr bwMode="auto">
          <a:xfrm>
            <a:off x="1619042" y="4301478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4846881" y="3702094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Ellips 11"/>
          <p:cNvSpPr/>
          <p:nvPr/>
        </p:nvSpPr>
        <p:spPr bwMode="auto">
          <a:xfrm>
            <a:off x="3774806" y="3416059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639" y="404528"/>
            <a:ext cx="6825220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Andel besök från mobila enheter* 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2010 - 2015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999" y="5661248"/>
            <a:ext cx="8038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dirty="0" smtClean="0"/>
              <a:t>*smarta telefoner och läsplattor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21902" y="2194002"/>
            <a:ext cx="1935995" cy="244682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Andelen besök från mobila enheter fortsätter att öka kraftigt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Nästan vartannat besök (49 procent) görs via en mobil enhet</a:t>
            </a:r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999" y="1370978"/>
            <a:ext cx="757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hela webbplatsens besök</a:t>
            </a:r>
            <a:endParaRPr lang="sv-SE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87667" y="1884045"/>
          <a:ext cx="6444277" cy="308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ubrik 2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Fördelning mobiltelefon, läsplatta och fasta enheter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7090912" y="1988839"/>
            <a:ext cx="1885939" cy="2885085"/>
          </a:xfrm>
          <a:prstGeom prst="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/>
              <a:t>Läsplattan står still, men smarta telefoner fortsätter öka kraftigt, med hela 28 procent jämfört med 2014.</a:t>
            </a:r>
            <a:endParaRPr kumimoji="0" lang="sv-SE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46981" y="1725283"/>
          <a:ext cx="6256739" cy="372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4800" dirty="0" err="1" smtClean="0"/>
              <a:t>Kännedoms-undersökning</a:t>
            </a:r>
            <a:r>
              <a:rPr lang="sv-SE" sz="4800" dirty="0" smtClean="0"/>
              <a:t> och omvärldsanalys</a:t>
            </a:r>
            <a:r>
              <a:rPr lang="sv-SE" sz="5400" dirty="0" smtClean="0"/>
              <a:t/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Kännedomsundersökningen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235" y="1606550"/>
            <a:ext cx="8589920" cy="407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74" y="1283477"/>
            <a:ext cx="6736751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k pil 8"/>
          <p:cNvCxnSpPr/>
          <p:nvPr/>
        </p:nvCxnSpPr>
        <p:spPr>
          <a:xfrm>
            <a:off x="4908430" y="2234250"/>
            <a:ext cx="0" cy="500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7495911" y="1518249"/>
            <a:ext cx="1458303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Bara 47 % av de med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grundskole-utbildning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känner till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goteborg.se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1215075"/>
          </a:xfrm>
        </p:spPr>
        <p:txBody>
          <a:bodyPr/>
          <a:lstStyle/>
          <a:p>
            <a:r>
              <a:rPr lang="sv-SE" dirty="0" smtClean="0"/>
              <a:t>Andel som regelbundet tar del av information från Göteborgs Stad genom följande kanaler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9" y="2084217"/>
            <a:ext cx="8902460" cy="33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396815" y="5952226"/>
            <a:ext cx="659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Källa: Omvärlds- och medborgaranalys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5400" dirty="0" smtClean="0"/>
              <a:t>Statistik för innehållet</a:t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93" y="378164"/>
            <a:ext cx="626330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Större förändringar och nytt innehåll på </a:t>
            </a:r>
            <a:r>
              <a:rPr lang="sv-SE" dirty="0" err="1" smtClean="0">
                <a:solidFill>
                  <a:schemeClr val="tx1"/>
                </a:solidFill>
              </a:rPr>
              <a:t>goteborg.se</a:t>
            </a:r>
            <a:r>
              <a:rPr lang="sv-SE" smtClean="0">
                <a:solidFill>
                  <a:schemeClr val="tx1"/>
                </a:solidFill>
              </a:rPr>
              <a:t> under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7309" y="1205345"/>
            <a:ext cx="35678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Namnet, Göteborgs Stads webb-TV godkänt </a:t>
            </a:r>
          </a:p>
          <a:p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Suomeksi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Förskoleklass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Attefallshusen, ny e-tjänst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planbesked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Mammut - e-tjänst för att anmäla sig till band.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Söka socialbidrag (enbart kontaktformulär just nu)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trygghetslarm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beställ kartor och </a:t>
            </a:r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geodata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sida - byggemenskaper</a:t>
            </a:r>
          </a:p>
          <a:p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Bygglovrådgivning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e-tjänst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Kommunleasing AB:s nya sidor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Informera om upptäckt av föroreningar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Anmäl markarbete i förorenad mark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 avbrottssidan - vattenläckor, elavbrott och andra störningar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Fruktlundar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Frågelådan västsvenska paketet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Kommunstyrelsen i notisform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Miljöanpassat byggande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Nya sidor för hållbar stad och hemlöshet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Mycket nytt på miljömålssidorna.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för störning i bostaden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Stadstriennalen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405745" y="1205345"/>
            <a:ext cx="40898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Göteborgs Stads digitala utveckling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Attraktiv hemtjänst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Frivilliga sociala insatser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lyfter fram e-tjänsterna bättre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om Jättebjörnloka under Park och Natur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om EU-medborgare under Kommun och politik.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 sidor om flyktingmottagning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Göteborgs Stad och </a:t>
            </a:r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sida med frågor &amp; svar om flyktingmottagning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Ansök om bostadsanpassningsbidrag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för digital service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Sida för öppna data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äldreboende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Stadens insatser i flyktingmottagandet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Jämlikt Göteborg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Återansök om ekonomiskt bistånd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Bygglov - ny ansökningssida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struktur under Bygga, riva och förändra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Informationskontor på flera språk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 digitala kondoleansboken aktiverades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16/11 med anledning av terrorattentaten i Paris.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Anmäl elevs frånvaro för friskolor. 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Ansök till förskoleklass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stöd för dig med funktionsnedsättning</a:t>
            </a:r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goteborg.se</a:t>
            </a:r>
            <a:r>
              <a:rPr lang="sv-SE" dirty="0" smtClean="0"/>
              <a:t> 2015 - lite ord och siffror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HÅLLBAR STAD – ÖPPEN FÖR VÄRLDEN 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v-SE" dirty="0" smtClean="0"/>
              <a:t>Bilderna här handlar om </a:t>
            </a:r>
            <a:r>
              <a:rPr lang="sv-SE" dirty="0" err="1" smtClean="0"/>
              <a:t>goteborg.se</a:t>
            </a:r>
            <a:r>
              <a:rPr lang="sv-SE" dirty="0" smtClean="0"/>
              <a:t> 2015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Vi har tittat på vilken information som är mest eftersökt av medborgarna samt vilka sökord som används. Vi har också analyserat svaren från vår webbplatsundersökning, </a:t>
            </a:r>
            <a:r>
              <a:rPr lang="sv-SE" dirty="0" err="1" smtClean="0"/>
              <a:t>kännedomsundersökningen</a:t>
            </a:r>
            <a:r>
              <a:rPr lang="sv-SE" dirty="0" smtClean="0"/>
              <a:t> samt omvärlds- och medborgaranalysen som genomfördes under året.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Vi kan se hur besökaren klickar, vilka webbläsare de använder, var de kommer ifrån med mera.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Vi arbetar också med olika mål för webbplatsen som vi sedan mäter och följer upp för att besökarna ska hitta och förstå det de söker efter.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Allt detta har vi sammanställt i knappt 60 bilder med korta förklaringar.</a:t>
            </a:r>
          </a:p>
          <a:p>
            <a:pPr>
              <a:lnSpc>
                <a:spcPct val="80000"/>
              </a:lnSpc>
            </a:pPr>
            <a:r>
              <a:rPr lang="sv-SE" dirty="0" smtClean="0"/>
              <a:t>Frågor ställer du till din förvaltningsredaktör eller: redaktionen@goteborg.se</a:t>
            </a:r>
            <a:endParaRPr lang="en-US" dirty="0"/>
          </a:p>
        </p:txBody>
      </p:sp>
      <p:pic>
        <p:nvPicPr>
          <p:cNvPr id="6" name="Picture 4" descr="forankra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702" y="4727275"/>
            <a:ext cx="1387532" cy="134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93" y="378164"/>
            <a:ext cx="626330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Huvudpuff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2667" y="4050724"/>
            <a:ext cx="3723451" cy="18928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Den klart mest klickade huvudpuffen under 2015 var den om stadens flyktingmottagande.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Därefter kommer puffar som handlar om evenemang, kultur och säsongsbetonad information</a:t>
            </a:r>
          </a:p>
        </p:txBody>
      </p:sp>
      <p:pic>
        <p:nvPicPr>
          <p:cNvPr id="13" name="Bildobjekt 12" descr="huvudpuffar2015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" y="1475113"/>
            <a:ext cx="5219971" cy="42441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5162" y="2173918"/>
            <a:ext cx="3755963" cy="12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989" y="522231"/>
            <a:ext cx="6839895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Aktuelltpuff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4458" y="5359134"/>
            <a:ext cx="8640960" cy="7848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Firanden och flyktingmottagandet lockade till flest klick.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av aktuelltpuffarna har få klick, bortsett från de i toppen.</a:t>
            </a:r>
            <a:endParaRPr lang="en-US" dirty="0"/>
          </a:p>
        </p:txBody>
      </p:sp>
      <p:pic>
        <p:nvPicPr>
          <p:cNvPr id="12" name="Bildobjekt 11"/>
          <p:cNvPicPr/>
          <p:nvPr/>
        </p:nvPicPr>
        <p:blipFill>
          <a:blip r:embed="rId2"/>
          <a:srcRect t="21079"/>
          <a:stretch>
            <a:fillRect/>
          </a:stretch>
        </p:blipFill>
        <p:spPr bwMode="auto">
          <a:xfrm>
            <a:off x="500377" y="1570034"/>
            <a:ext cx="4977441" cy="339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175" y="1673546"/>
            <a:ext cx="3423938" cy="31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Aktuelltartiklar – 10 i topp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2" name="textruta 11"/>
          <p:cNvSpPr txBox="1"/>
          <p:nvPr/>
        </p:nvSpPr>
        <p:spPr>
          <a:xfrm>
            <a:off x="785004" y="5814195"/>
            <a:ext cx="682349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Säsongsbetonad information dominerar.</a:t>
            </a:r>
            <a:endParaRPr lang="sv-SE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873450" y="1112801"/>
            <a:ext cx="7093417" cy="4632385"/>
            <a:chOff x="873450" y="1000663"/>
            <a:chExt cx="7093417" cy="4632385"/>
          </a:xfrm>
        </p:grpSpPr>
        <p:pic>
          <p:nvPicPr>
            <p:cNvPr id="8" name="Bildobjekt 7" descr="aktuelltartikla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450" y="1000663"/>
              <a:ext cx="4689777" cy="4632385"/>
            </a:xfrm>
            <a:prstGeom prst="rect">
              <a:avLst/>
            </a:prstGeom>
          </p:spPr>
        </p:pic>
        <p:pic>
          <p:nvPicPr>
            <p:cNvPr id="9" name="Bildobjekt 8" descr="siffr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784" y="1000663"/>
              <a:ext cx="2394083" cy="463238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458" y="808413"/>
            <a:ext cx="690059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Aktuelltlänkar – 10 i topp på startsidan 2015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3864" y="5583651"/>
            <a:ext cx="8042740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Flyktingströmmen och artiklar om våldsbejakande extremism toppar listan 2015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16" name="Bildobjekt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141" y="1463577"/>
            <a:ext cx="5585034" cy="40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7870" y="535660"/>
            <a:ext cx="686152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Bildpuffar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7989" y="5351306"/>
            <a:ext cx="8640960" cy="7848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Turist toppar listan. Puffen leder besökaren till </a:t>
            </a:r>
            <a:r>
              <a:rPr lang="sv-SE" dirty="0" err="1" smtClean="0"/>
              <a:t>goteborg.com</a:t>
            </a: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Det är väldigt få som klickar på dessa puffar.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949" y="1664897"/>
            <a:ext cx="3391511" cy="343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506132" y="1544132"/>
          <a:ext cx="4781865" cy="3710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532"/>
                <a:gridCol w="3027872"/>
                <a:gridCol w="1259461"/>
              </a:tblGrid>
              <a:tr h="337353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1" dirty="0" smtClean="0"/>
                        <a:t>7 768</a:t>
                      </a:r>
                      <a:endParaRPr lang="sv-SE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Turist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1 141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Ung i Göteborg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922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3.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Senior i Göteborg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702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4.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Staden tillgänglig för alla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439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5.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Göteborgs Stads Kontaktcenter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351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6.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Digitala Göteborg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219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7.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Internationell webbsida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219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8.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Mänskliga rättigheter i Göteborg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219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9.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Göteborg 400 år 2021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176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10</a:t>
                      </a:r>
                      <a:endParaRPr lang="sv-SE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Företagslotsen</a:t>
                      </a:r>
                      <a:r>
                        <a:rPr lang="sv-SE" sz="1200" baseline="0" dirty="0" smtClean="0"/>
                        <a:t> leder dig rätt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132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639"/>
          <a:stretch>
            <a:fillRect/>
          </a:stretch>
        </p:blipFill>
        <p:spPr bwMode="auto">
          <a:xfrm>
            <a:off x="465805" y="1767890"/>
            <a:ext cx="5969501" cy="32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6702725" y="1897811"/>
            <a:ext cx="2216991" cy="3908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Kalendariet lanserades i maj 2015 och under året har totalt </a:t>
            </a:r>
            <a:b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2 847 aktiviteter publicerats.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Höstlovsaktiviteter och midsommarfirande är populärast bland besökarna.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– unika sidvisningar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46" y="2296616"/>
            <a:ext cx="8750598" cy="18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522000" y="4761781"/>
            <a:ext cx="777605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Totalt har vi haft 41 174 unika sidvisningar i kalendariet under 2015.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Inför och under höstlovet länkade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gp.se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till höstlovsaktiviteterna i kalendariet.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09" y="497170"/>
            <a:ext cx="638101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Språksidorna  på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63695" y="1649024"/>
            <a:ext cx="1661723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 smtClean="0"/>
              <a:t>Engelska-</a:t>
            </a:r>
            <a:r>
              <a:rPr lang="sv-SE" dirty="0" smtClean="0"/>
              <a:t>, </a:t>
            </a:r>
            <a:r>
              <a:rPr lang="sv-SE" dirty="0" err="1" smtClean="0"/>
              <a:t>finska-</a:t>
            </a:r>
            <a:r>
              <a:rPr lang="sv-SE" dirty="0" smtClean="0"/>
              <a:t> och </a:t>
            </a:r>
            <a:r>
              <a:rPr lang="sv-SE" dirty="0" err="1" smtClean="0"/>
              <a:t>teckenspråk-sidorna</a:t>
            </a:r>
            <a:r>
              <a:rPr lang="sv-SE" dirty="0" smtClean="0"/>
              <a:t> dominerar.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22002" y="1527810"/>
          <a:ext cx="6841694" cy="401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graphicFrame>
        <p:nvGraphicFramePr>
          <p:cNvPr id="6" name="Platshållare för innehåll 7"/>
          <p:cNvGraphicFramePr>
            <a:graphicFrameLocks/>
          </p:cNvGraphicFramePr>
          <p:nvPr/>
        </p:nvGraphicFramePr>
        <p:xfrm>
          <a:off x="3561272" y="1520825"/>
          <a:ext cx="5364163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300789" y="2157704"/>
            <a:ext cx="3116811" cy="3621690"/>
          </a:xfrm>
          <a:ln w="28575">
            <a:solidFill>
              <a:srgbClr val="FF0000"/>
            </a:solidFill>
          </a:ln>
        </p:spPr>
        <p:txBody>
          <a:bodyPr lIns="72000" rIns="72000"/>
          <a:lstStyle/>
          <a:p>
            <a:pPr algn="l"/>
            <a:r>
              <a:rPr lang="sv-SE" sz="1800" dirty="0" smtClean="0">
                <a:solidFill>
                  <a:srgbClr val="2C2C2C"/>
                </a:solidFill>
              </a:rPr>
              <a:t>I september 2015 var 1764 verksamheter inventerade i Göteborg Stad.</a:t>
            </a:r>
          </a:p>
          <a:p>
            <a:endParaRPr lang="sv-SE" sz="1800" dirty="0" smtClean="0">
              <a:solidFill>
                <a:srgbClr val="2C2C2C"/>
              </a:solidFill>
            </a:endParaRPr>
          </a:p>
          <a:p>
            <a:pPr algn="l"/>
            <a:r>
              <a:rPr lang="sv-SE" sz="1800" dirty="0" smtClean="0">
                <a:solidFill>
                  <a:srgbClr val="2C2C2C"/>
                </a:solidFill>
              </a:rPr>
              <a:t>1528 av verksamheterna/</a:t>
            </a:r>
            <a:br>
              <a:rPr lang="sv-SE" sz="1800" dirty="0" smtClean="0">
                <a:solidFill>
                  <a:srgbClr val="2C2C2C"/>
                </a:solidFill>
              </a:rPr>
            </a:br>
            <a:r>
              <a:rPr lang="sv-SE" sz="1800" dirty="0" smtClean="0">
                <a:solidFill>
                  <a:srgbClr val="2C2C2C"/>
                </a:solidFill>
              </a:rPr>
              <a:t>anläggningar var länkade till </a:t>
            </a:r>
            <a:r>
              <a:rPr lang="sv-SE" sz="1800" dirty="0" err="1" smtClean="0">
                <a:solidFill>
                  <a:srgbClr val="2C2C2C"/>
                </a:solidFill>
              </a:rPr>
              <a:t>goteborg.se</a:t>
            </a:r>
            <a:r>
              <a:rPr lang="sv-SE" sz="1400" dirty="0" smtClean="0">
                <a:solidFill>
                  <a:srgbClr val="2C2C2C"/>
                </a:solidFill>
              </a:rPr>
              <a:t>. </a:t>
            </a:r>
          </a:p>
          <a:p>
            <a:pPr algn="l"/>
            <a:endParaRPr lang="sv-SE" sz="1400" dirty="0" smtClean="0">
              <a:solidFill>
                <a:srgbClr val="2C2C2C"/>
              </a:solidFill>
            </a:endParaRPr>
          </a:p>
          <a:p>
            <a:pPr algn="l"/>
            <a:r>
              <a:rPr lang="sv-SE" sz="1800" dirty="0" smtClean="0">
                <a:solidFill>
                  <a:srgbClr val="2C2C2C"/>
                </a:solidFill>
              </a:rPr>
              <a:t>Totalt ska ca 2 900 verksamheter/anläggningar inventeras</a:t>
            </a:r>
          </a:p>
          <a:p>
            <a:pPr algn="l"/>
            <a:endParaRPr lang="sv-SE" sz="1400" dirty="0" smtClean="0">
              <a:solidFill>
                <a:srgbClr val="2C2C2C"/>
              </a:solidFill>
            </a:endParaRPr>
          </a:p>
          <a:p>
            <a:pPr algn="l"/>
            <a:endParaRPr lang="sv-SE" sz="1400" dirty="0">
              <a:solidFill>
                <a:srgbClr val="2C2C2C"/>
              </a:solidFill>
            </a:endParaRP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74400" y="628102"/>
            <a:ext cx="6738950" cy="695069"/>
          </a:xfrm>
        </p:spPr>
        <p:txBody>
          <a:bodyPr/>
          <a:lstStyle/>
          <a:p>
            <a:r>
              <a:rPr lang="sv-SE" dirty="0" smtClean="0"/>
              <a:t>Tillgänglighetsdatabasen - TD2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334" y="290698"/>
            <a:ext cx="679505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Hur många sidor finns det på </a:t>
            </a:r>
            <a:r>
              <a:rPr lang="sv-SE" dirty="0" err="1" smtClean="0"/>
              <a:t>goteborg.se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6209" y="5402993"/>
            <a:ext cx="7510988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Enhetskatalogen har ökat rejält med hela 550 sidor. Kategorisidorna ökar också i antal. 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086929" y="1423358"/>
          <a:ext cx="6858000" cy="38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89" y="436241"/>
            <a:ext cx="7048729" cy="639217"/>
          </a:xfrm>
        </p:spPr>
        <p:txBody>
          <a:bodyPr/>
          <a:lstStyle/>
          <a:p>
            <a:r>
              <a:rPr lang="sv-SE" dirty="0" err="1"/>
              <a:t>goteborg.se</a:t>
            </a:r>
            <a:r>
              <a:rPr lang="sv-SE" dirty="0"/>
              <a:t> </a:t>
            </a:r>
            <a:r>
              <a:rPr lang="sv-SE" dirty="0" smtClean="0"/>
              <a:t>2015</a:t>
            </a:r>
            <a:br>
              <a:rPr lang="sv-SE" dirty="0" smtClean="0"/>
            </a:br>
            <a:r>
              <a:rPr lang="sv-SE" dirty="0" smtClean="0"/>
              <a:t>behov, beteende och vad tycker medborgarna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4837876" y="2132857"/>
            <a:ext cx="37222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Aktivt lämnar synpunkter </a:t>
            </a:r>
            <a:br>
              <a:rPr lang="sv-SE" dirty="0" smtClean="0"/>
            </a:br>
            <a:r>
              <a:rPr lang="sv-SE" sz="2000" dirty="0" smtClean="0"/>
              <a:t>(via bland annat telefoni och webb)</a:t>
            </a: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345" y="1052737"/>
            <a:ext cx="3057570" cy="9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185051" y="2794576"/>
            <a:ext cx="425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Alla lämnar spår – sökord,  använda e-tjänster,  besöksstatistik</a:t>
            </a:r>
            <a:endParaRPr lang="en-US" dirty="0"/>
          </a:p>
        </p:txBody>
      </p:sp>
      <p:sp>
        <p:nvSpPr>
          <p:cNvPr id="12" name="Rektangel 11"/>
          <p:cNvSpPr/>
          <p:nvPr/>
        </p:nvSpPr>
        <p:spPr>
          <a:xfrm>
            <a:off x="450341" y="5652347"/>
            <a:ext cx="372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Årlig webbplatsundersökning</a:t>
            </a:r>
            <a:endParaRPr lang="en-US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469" y="3287611"/>
            <a:ext cx="3057570" cy="19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ktangel 13"/>
          <p:cNvSpPr/>
          <p:nvPr/>
        </p:nvSpPr>
        <p:spPr>
          <a:xfrm>
            <a:off x="4572000" y="5369843"/>
            <a:ext cx="4519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Riktade undersökningar</a:t>
            </a:r>
            <a:br>
              <a:rPr lang="sv-SE" dirty="0" smtClean="0"/>
            </a:b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803" y="1402811"/>
            <a:ext cx="1719977" cy="146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736" y="3446705"/>
            <a:ext cx="3161419" cy="22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4528" y="116905"/>
            <a:ext cx="6480720" cy="64779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Nya e-tjänster på </a:t>
            </a:r>
            <a:r>
              <a:rPr kumimoji="0" lang="sv-SE" sz="2800" b="1" i="0" u="none" strike="noStrike" kern="0" cap="none" spc="5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goteborg.se</a:t>
            </a: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4146" y="5747134"/>
            <a:ext cx="831870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23 nya e-tjänster under året. Fler e-tjänster finns som service för medborgarna.</a:t>
            </a:r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521999" y="1021275"/>
            <a:ext cx="8501231" cy="46166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Kontakta försörjningsstöd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kartor och </a:t>
            </a:r>
            <a:r>
              <a:rPr lang="sv-SE" sz="1400" dirty="0" err="1" smtClean="0"/>
              <a:t>geodata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Anmälan om matförgiftning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intresse för att bli kontaktperson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bostadsklagomål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Ställ fråga om det västsvenska paketet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planbesked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fixartjänst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Återansök ekonomiskt bistånd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för frivillig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trygghetslarm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Ange mätarställning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bostadsanpassning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sökande från annan kommun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Bli en del av </a:t>
            </a:r>
            <a:r>
              <a:rPr lang="sv-SE" sz="1400" dirty="0" err="1" smtClean="0"/>
              <a:t>Fairtrade</a:t>
            </a:r>
            <a:r>
              <a:rPr lang="sv-SE" sz="1400" dirty="0" smtClean="0"/>
              <a:t> City Göteborg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stöd för personer med funktionsnedsättning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Mammut musikverksamhet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Redovisa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privat borgerlig vigsel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(Treserva)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Mitt </a:t>
            </a:r>
            <a:r>
              <a:rPr lang="sv-SE" sz="1400" dirty="0" err="1" smtClean="0"/>
              <a:t>ÅVC-kort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Sök telefonnummer till bygglovsarkitekt</a:t>
            </a:r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5519" y="560706"/>
            <a:ext cx="6714189" cy="7850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Topp 10 mest använda e-tjänster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21999" y="1630391"/>
            <a:ext cx="8501231" cy="36471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sv-SE" sz="1400" dirty="0" smtClean="0"/>
              <a:t>	</a:t>
            </a:r>
            <a:r>
              <a:rPr lang="sv-SE" sz="1400" b="1" u="sng" dirty="0" smtClean="0"/>
              <a:t>E-tjänst</a:t>
            </a:r>
            <a:r>
              <a:rPr lang="sv-SE" sz="1400" b="1" dirty="0" smtClean="0"/>
              <a:t>								</a:t>
            </a:r>
            <a:r>
              <a:rPr lang="sv-SE" sz="1400" b="1" u="sng" dirty="0" smtClean="0"/>
              <a:t>Totalt inskickade ärenden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Boendeparkering – öppna e-tjänsten				5127*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Ansökan till förskola							4903*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Ansökan till kulturskolan							4511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 till förskoleklass 							3506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vattenavläsning 						3268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Bibliotek – inköpsförslag							2312*						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Beställning av enkel nybyggnadskarta 				1198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 bygglovshandlingar 						786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till </a:t>
            </a:r>
            <a:r>
              <a:rPr lang="sv-SE" sz="1400" dirty="0" err="1" smtClean="0"/>
              <a:t>flexlinjen</a:t>
            </a:r>
            <a:r>
              <a:rPr lang="sv-SE" sz="1400" dirty="0" smtClean="0"/>
              <a:t> 							545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Kontakt Familjehem Göteborgs Stad			</a:t>
            </a:r>
            <a:r>
              <a:rPr lang="sv-SE" sz="1400" smtClean="0"/>
              <a:t>	469</a:t>
            </a:r>
            <a:endParaRPr lang="sv-SE" sz="1400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522000" y="5796939"/>
            <a:ext cx="6534408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Från och med maj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10" y="615154"/>
            <a:ext cx="620234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Göteborgs Stads </a:t>
            </a:r>
            <a:r>
              <a:rPr lang="sv-SE" dirty="0" err="1" smtClean="0">
                <a:solidFill>
                  <a:schemeClr val="tx1"/>
                </a:solidFill>
              </a:rPr>
              <a:t>facebook</a:t>
            </a:r>
            <a:r>
              <a:rPr lang="sv-SE" dirty="0" smtClean="0">
                <a:solidFill>
                  <a:schemeClr val="tx1"/>
                </a:solidFill>
              </a:rPr>
              <a:t>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4151" y="2127048"/>
            <a:ext cx="2496447" cy="17851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/>
              <a:t>Sidan hade den </a:t>
            </a:r>
            <a:br>
              <a:rPr lang="sv-SE" sz="2000" dirty="0" smtClean="0"/>
            </a:br>
            <a:r>
              <a:rPr lang="sv-SE" sz="2000" dirty="0" smtClean="0"/>
              <a:t>10 januari 2016 </a:t>
            </a:r>
            <a:br>
              <a:rPr lang="sv-SE" sz="2000" dirty="0" smtClean="0"/>
            </a:br>
            <a:r>
              <a:rPr lang="sv-SE" sz="2000" dirty="0" smtClean="0"/>
              <a:t>4 482 gillare. 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För ett år sedan hade vi 3 169 gillare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18" y="2018598"/>
            <a:ext cx="5451413" cy="27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3067294"/>
            <a:ext cx="5486252" cy="985563"/>
          </a:xfrm>
        </p:spPr>
        <p:txBody>
          <a:bodyPr/>
          <a:lstStyle/>
          <a:p>
            <a:r>
              <a:rPr lang="sv-SE" sz="5400" dirty="0" smtClean="0"/>
              <a:t>Sökordsstatistik </a:t>
            </a:r>
            <a:r>
              <a:rPr lang="sv-SE" sz="5400" dirty="0" err="1" smtClean="0"/>
              <a:t>goteborg.se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7118555" y="442452"/>
            <a:ext cx="1632043" cy="1022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526215" cy="1143000"/>
          </a:xfrm>
        </p:spPr>
        <p:txBody>
          <a:bodyPr/>
          <a:lstStyle/>
          <a:p>
            <a:r>
              <a:rPr lang="sv-SE" dirty="0" smtClean="0"/>
              <a:t>Topp 25 interna sökord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46981" y="5647816"/>
            <a:ext cx="738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Den grå siffran till vänster i kolumnen är sökordets plats föregående år. </a:t>
            </a:r>
            <a:br>
              <a:rPr lang="sv-SE" dirty="0" smtClean="0"/>
            </a:br>
            <a:r>
              <a:rPr lang="sv-SE" dirty="0" smtClean="0"/>
              <a:t>”Ny” betyder att ordet föregående år låg utanför topp 50.</a:t>
            </a:r>
            <a:endParaRPr lang="sv-SE" dirty="0"/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45" y="724619"/>
            <a:ext cx="8688394" cy="49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17396" y="241264"/>
            <a:ext cx="5716327" cy="647799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Antal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sökningar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internt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251520" y="5344250"/>
            <a:ext cx="8707429" cy="8463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/>
              <a:t>Sökorden "personalingången" och "</a:t>
            </a:r>
            <a:r>
              <a:rPr lang="sv-SE" sz="1400" dirty="0" err="1" smtClean="0"/>
              <a:t>personec</a:t>
            </a:r>
            <a:r>
              <a:rPr lang="sv-SE" sz="1400" dirty="0" smtClean="0"/>
              <a:t>" ligger kvar på höga nivåer. Sammanlagt står dessa sökord och varianter på dem för knappt 20% av samtliga sökningar på webbplatsen.</a:t>
            </a:r>
          </a:p>
          <a:p>
            <a:pPr>
              <a:spcBef>
                <a:spcPct val="50000"/>
              </a:spcBef>
            </a:pPr>
            <a:r>
              <a:rPr lang="sv-SE" sz="1400" dirty="0" smtClean="0"/>
              <a:t>En förklaring kan vara att många av våra politiker söker på ”personalingången” för att nå politikerinfo.</a:t>
            </a:r>
            <a:endParaRPr lang="en-US" sz="1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28611" y="1148195"/>
          <a:ext cx="8521988" cy="42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849740" y="5599633"/>
            <a:ext cx="7776796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De som använder </a:t>
            </a:r>
            <a:r>
              <a:rPr lang="sv-SE" dirty="0"/>
              <a:t>webbplatsens egna </a:t>
            </a:r>
            <a:r>
              <a:rPr lang="sv-SE" dirty="0" smtClean="0"/>
              <a:t>sökmotor fortsätter minska.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7098890" y="344129"/>
            <a:ext cx="1697289" cy="935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522001" y="475702"/>
            <a:ext cx="8104535" cy="695069"/>
          </a:xfrm>
        </p:spPr>
        <p:txBody>
          <a:bodyPr/>
          <a:lstStyle/>
          <a:p>
            <a:r>
              <a:rPr lang="en-US" dirty="0" err="1" smtClean="0"/>
              <a:t>Andel</a:t>
            </a:r>
            <a:r>
              <a:rPr lang="en-US" dirty="0" smtClean="0"/>
              <a:t> </a:t>
            </a:r>
            <a:r>
              <a:rPr lang="en-US" dirty="0" err="1" smtClean="0"/>
              <a:t>besök</a:t>
            </a:r>
            <a:r>
              <a:rPr lang="en-US" dirty="0" smtClean="0"/>
              <a:t> </a:t>
            </a:r>
            <a:r>
              <a:rPr lang="en-US" dirty="0" err="1" smtClean="0"/>
              <a:t>där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sökmotorn</a:t>
            </a:r>
            <a:r>
              <a:rPr lang="en-US" dirty="0" smtClean="0"/>
              <a:t> </a:t>
            </a:r>
            <a:r>
              <a:rPr lang="en-US" dirty="0" err="1" smtClean="0"/>
              <a:t>användes</a:t>
            </a:r>
            <a:endParaRPr lang="sv-SE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849740" y="1170771"/>
          <a:ext cx="7339379" cy="455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85051" y="572368"/>
            <a:ext cx="8056158" cy="648072"/>
          </a:xfrm>
        </p:spPr>
        <p:txBody>
          <a:bodyPr/>
          <a:lstStyle/>
          <a:p>
            <a:r>
              <a:rPr lang="en-US" dirty="0" err="1" smtClean="0"/>
              <a:t>Andel</a:t>
            </a:r>
            <a:r>
              <a:rPr lang="en-US" dirty="0" smtClean="0"/>
              <a:t> </a:t>
            </a:r>
            <a:r>
              <a:rPr lang="en-US" dirty="0" err="1" smtClean="0"/>
              <a:t>besökare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sökmotorer</a:t>
            </a:r>
            <a:endParaRPr lang="sv-SE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716802" y="5540921"/>
            <a:ext cx="7776796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Andelen besökare från externa sökmotorer fortsätter öka något. 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962025" y="1155078"/>
          <a:ext cx="7219950" cy="454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7986" y="2129571"/>
            <a:ext cx="5486252" cy="2373604"/>
          </a:xfrm>
        </p:spPr>
        <p:txBody>
          <a:bodyPr/>
          <a:lstStyle/>
          <a:p>
            <a:r>
              <a:rPr lang="sv-SE" sz="5400" dirty="0" smtClean="0"/>
              <a:t>Vad tycker besökarna?</a:t>
            </a:r>
            <a:br>
              <a:rPr lang="sv-SE" sz="5400" dirty="0" smtClean="0"/>
            </a:br>
            <a:r>
              <a:rPr lang="sv-SE" sz="3200" dirty="0" smtClean="0"/>
              <a:t>Webbplatsundersökning</a:t>
            </a:r>
            <a:endParaRPr lang="sv-SE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9" y="1123161"/>
            <a:ext cx="6362636" cy="43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9649" y="5714195"/>
            <a:ext cx="777605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Ny leverantör av undersökning 2015 - </a:t>
            </a:r>
            <a:r>
              <a:rPr lang="sv-SE" sz="1800" b="1" dirty="0" err="1" smtClean="0"/>
              <a:t>Userneeds</a:t>
            </a:r>
            <a:endParaRPr lang="sv-SE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22000" y="2697060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Visar det som har förändrats jämfört med året innan och exempel på vilka uppgifter som finns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46358" y="1172536"/>
            <a:ext cx="4804239" cy="41088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Skillnader sedan tidigare: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Endast de besökare som tidigare varit på webbplatsen svarar på frågorna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Svarar vad de tycker om det tidigare besöket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Svarande kan hoppa över frågor de inte vill eller kan svara på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Enligt </a:t>
            </a:r>
            <a:r>
              <a:rPr lang="sv-SE" dirty="0" err="1" smtClean="0"/>
              <a:t>Userneeds</a:t>
            </a:r>
            <a:r>
              <a:rPr lang="sv-SE" dirty="0" smtClean="0"/>
              <a:t> har de besökare som tidigare besökt en webbplats en något annan uppfattning än nya besökare. De som är nya svarar också mer generellt.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Påverkar möjlighet att jämföra bakåt och dra slutsatser kring nyckeltal</a:t>
            </a:r>
            <a:endParaRPr lang="sv-SE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67" y="1040185"/>
            <a:ext cx="3178591" cy="508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778" y="3808489"/>
            <a:ext cx="3323262" cy="22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7776" y="1076281"/>
            <a:ext cx="4804239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Fakta undersökning:</a:t>
            </a:r>
            <a:br>
              <a:rPr lang="sv-SE" sz="1800" b="1" dirty="0" smtClean="0"/>
            </a:br>
            <a:endParaRPr lang="sv-SE" sz="1800" b="1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Pågick 25 september - 15 oktober 2015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3186 som svarat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605 anställda inom kommunen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64 företagare </a:t>
            </a:r>
            <a:br>
              <a:rPr lang="sv-SE" dirty="0" smtClean="0"/>
            </a:br>
            <a:r>
              <a:rPr lang="sv-SE" dirty="0" smtClean="0"/>
              <a:t>(låg siffra för att dra helt säkra slutsatser)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Första gången delat upp svar på medborgare, anställda och företagare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identifierar du dig?</a:t>
            </a:r>
            <a:br>
              <a:rPr lang="sv-SE" sz="1800" b="1" dirty="0" smtClean="0"/>
            </a:br>
            <a:r>
              <a:rPr lang="sv-SE" dirty="0" smtClean="0"/>
              <a:t>Första gången tre alternativ i en stor medborgarundersökning från staden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02038" y="4006480"/>
            <a:ext cx="1438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60718" y="1716921"/>
            <a:ext cx="327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10" name="Objekt 3" descr="DDEC_201510151355398431"/>
          <p:cNvGraphicFramePr>
            <a:graphicFrameLocks noChangeAspect="1"/>
          </p:cNvGraphicFramePr>
          <p:nvPr/>
        </p:nvGraphicFramePr>
        <p:xfrm>
          <a:off x="112911" y="2135011"/>
          <a:ext cx="3692085" cy="2203699"/>
        </p:xfrm>
        <a:graphic>
          <a:graphicData uri="http://schemas.openxmlformats.org/presentationml/2006/ole">
            <p:oleObj spid="_x0000_s4098" name="Worksheet" r:id="rId3" imgW="11791843" imgH="8115390" progId="Excel.Sheet.12">
              <p:embed/>
            </p:oleObj>
          </a:graphicData>
        </a:graphic>
      </p:graphicFrame>
      <p:graphicFrame>
        <p:nvGraphicFramePr>
          <p:cNvPr id="11" name="Objekt 12" descr="DDEC_201510151355516701"/>
          <p:cNvGraphicFramePr>
            <a:graphicFrameLocks noChangeAspect="1"/>
          </p:cNvGraphicFramePr>
          <p:nvPr/>
        </p:nvGraphicFramePr>
        <p:xfrm>
          <a:off x="5076947" y="2135011"/>
          <a:ext cx="3734420" cy="2119475"/>
        </p:xfrm>
        <a:graphic>
          <a:graphicData uri="http://schemas.openxmlformats.org/presentationml/2006/ole">
            <p:oleObj spid="_x0000_s4099" name="Worksheet" r:id="rId4" imgW="9391712" imgH="6153030" progId="Excel.Sheet.12">
              <p:embed/>
            </p:oleObj>
          </a:graphicData>
        </a:graphic>
      </p:graphicFrame>
      <p:graphicFrame>
        <p:nvGraphicFramePr>
          <p:cNvPr id="12" name="Objekt 14" descr="DDEC_201510151355449981"/>
          <p:cNvGraphicFramePr>
            <a:graphicFrameLocks noChangeAspect="1"/>
          </p:cNvGraphicFramePr>
          <p:nvPr/>
        </p:nvGraphicFramePr>
        <p:xfrm>
          <a:off x="2920386" y="4338711"/>
          <a:ext cx="3306166" cy="1882624"/>
        </p:xfrm>
        <a:graphic>
          <a:graphicData uri="http://schemas.openxmlformats.org/presentationml/2006/ole">
            <p:oleObj spid="_x0000_s4100" name="Worksheet" r:id="rId5" imgW="9401167" imgH="6172200" progId="Excel.Sheet.12">
              <p:embed/>
            </p:oleObj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97233" y="1692857"/>
            <a:ext cx="156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Medborgare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ofta besöker du webbplatsen?</a:t>
            </a:r>
            <a:endParaRPr lang="sv-SE" dirty="0" smtClean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818063" y="1449388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22338" y="1382713"/>
            <a:ext cx="1089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</a:t>
            </a:r>
            <a:r>
              <a:rPr lang="sv-SE" altLang="da-DK" sz="1400" dirty="0">
                <a:solidFill>
                  <a:srgbClr val="5B5B5B"/>
                </a:solidFill>
              </a:rPr>
              <a:t>d</a:t>
            </a:r>
            <a:r>
              <a:rPr lang="sv-SE" altLang="da-DK" sz="1400" dirty="0">
                <a:solidFill>
                  <a:srgbClr val="595959"/>
                </a:solidFill>
              </a:rPr>
              <a:t>borgare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31850" y="3757613"/>
            <a:ext cx="105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640388" y="3757613"/>
            <a:ext cx="538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Total</a:t>
            </a:r>
          </a:p>
        </p:txBody>
      </p:sp>
      <p:graphicFrame>
        <p:nvGraphicFramePr>
          <p:cNvPr id="18" name="Objekt 2" descr="DDEC_201510141358178471"/>
          <p:cNvGraphicFramePr>
            <a:graphicFrameLocks noChangeAspect="1"/>
          </p:cNvGraphicFramePr>
          <p:nvPr/>
        </p:nvGraphicFramePr>
        <p:xfrm>
          <a:off x="831850" y="1757363"/>
          <a:ext cx="3189288" cy="1814512"/>
        </p:xfrm>
        <a:graphic>
          <a:graphicData uri="http://schemas.openxmlformats.org/presentationml/2006/ole">
            <p:oleObj spid="_x0000_s5125" name="Regneark" r:id="rId3" imgW="9410687" imgH="6172123" progId="Excel.Sheet.12">
              <p:embed/>
            </p:oleObj>
          </a:graphicData>
        </a:graphic>
      </p:graphicFrame>
      <p:graphicFrame>
        <p:nvGraphicFramePr>
          <p:cNvPr id="19" name="Objekt 3" descr="DDEC_201510141359200171"/>
          <p:cNvGraphicFramePr>
            <a:graphicFrameLocks noChangeAspect="1"/>
          </p:cNvGraphicFramePr>
          <p:nvPr/>
        </p:nvGraphicFramePr>
        <p:xfrm>
          <a:off x="744538" y="4065588"/>
          <a:ext cx="3244850" cy="1844675"/>
        </p:xfrm>
        <a:graphic>
          <a:graphicData uri="http://schemas.openxmlformats.org/presentationml/2006/ole">
            <p:oleObj spid="_x0000_s5126" name="Regneark" r:id="rId4" imgW="9410687" imgH="6172123" progId="Excel.Sheet.12">
              <p:embed/>
            </p:oleObj>
          </a:graphicData>
        </a:graphic>
      </p:graphicFrame>
      <p:graphicFrame>
        <p:nvGraphicFramePr>
          <p:cNvPr id="20" name="Objekt 4" descr="DDEC_201510141359249031"/>
          <p:cNvGraphicFramePr>
            <a:graphicFrameLocks/>
          </p:cNvGraphicFramePr>
          <p:nvPr/>
        </p:nvGraphicFramePr>
        <p:xfrm>
          <a:off x="4949825" y="1844675"/>
          <a:ext cx="3243263" cy="1844675"/>
        </p:xfrm>
        <a:graphic>
          <a:graphicData uri="http://schemas.openxmlformats.org/presentationml/2006/ole">
            <p:oleObj spid="_x0000_s5127" name="Regneark" r:id="rId5" imgW="9410687" imgH="6172123" progId="Excel.Sheet.12">
              <p:embed/>
            </p:oleObj>
          </a:graphicData>
        </a:graphic>
      </p:graphicFrame>
      <p:graphicFrame>
        <p:nvGraphicFramePr>
          <p:cNvPr id="21" name="Objekt 2" descr="DDEC_201510210956543981"/>
          <p:cNvGraphicFramePr>
            <a:graphicFrameLocks noChangeAspect="1"/>
          </p:cNvGraphicFramePr>
          <p:nvPr/>
        </p:nvGraphicFramePr>
        <p:xfrm>
          <a:off x="4557713" y="4165600"/>
          <a:ext cx="3241675" cy="1744663"/>
        </p:xfrm>
        <a:graphic>
          <a:graphicData uri="http://schemas.openxmlformats.org/presentationml/2006/ole">
            <p:oleObj spid="_x0000_s5128" name="Regneark" r:id="rId6" imgW="9410687" imgH="6172123" progId="Excel.Sheet.12">
              <p:embed/>
            </p:oleObj>
          </a:graphicData>
        </a:graphic>
      </p:graphicFrame>
      <p:sp>
        <p:nvSpPr>
          <p:cNvPr id="22" name="Ellips 21"/>
          <p:cNvSpPr/>
          <p:nvPr/>
        </p:nvSpPr>
        <p:spPr bwMode="auto">
          <a:xfrm>
            <a:off x="886241" y="184467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Ellips 22"/>
          <p:cNvSpPr/>
          <p:nvPr/>
        </p:nvSpPr>
        <p:spPr bwMode="auto">
          <a:xfrm>
            <a:off x="4997953" y="307055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I vilket huvudsakligt syfte besökte du webbplatsen?</a:t>
            </a:r>
            <a:endParaRPr lang="sv-SE" dirty="0" smtClean="0"/>
          </a:p>
        </p:txBody>
      </p:sp>
      <p:graphicFrame>
        <p:nvGraphicFramePr>
          <p:cNvPr id="7174" name="Objekt 2" descr="DDEC_201510210935434551"/>
          <p:cNvGraphicFramePr>
            <a:graphicFrameLocks noChangeAspect="1"/>
          </p:cNvGraphicFramePr>
          <p:nvPr/>
        </p:nvGraphicFramePr>
        <p:xfrm>
          <a:off x="144380" y="1420778"/>
          <a:ext cx="8879308" cy="4772170"/>
        </p:xfrm>
        <a:graphic>
          <a:graphicData uri="http://schemas.openxmlformats.org/presentationml/2006/ole">
            <p:oleObj spid="_x0000_s7174" name="Regneark" r:id="rId3" imgW="7486669" imgH="4314864" progId="Excel.Sheet.12">
              <p:embed/>
            </p:oleObj>
          </a:graphicData>
        </a:graphic>
      </p:graphicFrame>
      <p:sp>
        <p:nvSpPr>
          <p:cNvPr id="24" name="Ellips 23"/>
          <p:cNvSpPr/>
          <p:nvPr/>
        </p:nvSpPr>
        <p:spPr bwMode="auto">
          <a:xfrm>
            <a:off x="982497" y="291164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Ellips 24"/>
          <p:cNvSpPr/>
          <p:nvPr/>
        </p:nvSpPr>
        <p:spPr bwMode="auto">
          <a:xfrm>
            <a:off x="5951538" y="369369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Ellips 25"/>
          <p:cNvSpPr/>
          <p:nvPr/>
        </p:nvSpPr>
        <p:spPr bwMode="auto">
          <a:xfrm>
            <a:off x="7332667" y="3705727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 bwMode="auto">
          <a:xfrm>
            <a:off x="3078669" y="3866903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9746" y="5799289"/>
            <a:ext cx="69061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39 procent medarbetare – klart överrepresenterade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någon funktionsnedsättning?</a:t>
            </a:r>
            <a:br>
              <a:rPr lang="sv-SE" sz="1800" b="1" dirty="0" smtClean="0"/>
            </a:br>
            <a:r>
              <a:rPr lang="sv-SE" sz="1800" dirty="0" smtClean="0"/>
              <a:t>Ny fråga 2015</a:t>
            </a:r>
            <a:endParaRPr lang="sv-SE" dirty="0" smtClean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674749" y="4075906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878375" y="1769065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635862" y="1769065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27" name="Objekt 14" descr="DDEC_201510151250378051"/>
          <p:cNvGraphicFramePr>
            <a:graphicFrameLocks noChangeAspect="1"/>
          </p:cNvGraphicFramePr>
          <p:nvPr/>
        </p:nvGraphicFramePr>
        <p:xfrm>
          <a:off x="1112029" y="2098164"/>
          <a:ext cx="3228975" cy="1838325"/>
        </p:xfrm>
        <a:graphic>
          <a:graphicData uri="http://schemas.openxmlformats.org/presentationml/2006/ole">
            <p:oleObj spid="_x0000_s8198" name="Worksheet" r:id="rId3" imgW="9401167" imgH="6172200" progId="Excel.Sheet.12">
              <p:embed/>
            </p:oleObj>
          </a:graphicData>
        </a:graphic>
      </p:graphicFrame>
      <p:graphicFrame>
        <p:nvGraphicFramePr>
          <p:cNvPr id="28" name="Objekt 15" descr="DDEC_201510151250441311"/>
          <p:cNvGraphicFramePr>
            <a:graphicFrameLocks noChangeAspect="1"/>
          </p:cNvGraphicFramePr>
          <p:nvPr/>
        </p:nvGraphicFramePr>
        <p:xfrm>
          <a:off x="2830946" y="4330723"/>
          <a:ext cx="3236912" cy="1843088"/>
        </p:xfrm>
        <a:graphic>
          <a:graphicData uri="http://schemas.openxmlformats.org/presentationml/2006/ole">
            <p:oleObj spid="_x0000_s8199" name="Worksheet" r:id="rId4" imgW="9401167" imgH="6172200" progId="Excel.Sheet.12">
              <p:embed/>
            </p:oleObj>
          </a:graphicData>
        </a:graphic>
      </p:graphicFrame>
      <p:graphicFrame>
        <p:nvGraphicFramePr>
          <p:cNvPr id="29" name="Objekt 16" descr="DDEC_201510151250494711"/>
          <p:cNvGraphicFramePr>
            <a:graphicFrameLocks noChangeAspect="1"/>
          </p:cNvGraphicFramePr>
          <p:nvPr/>
        </p:nvGraphicFramePr>
        <p:xfrm>
          <a:off x="4556833" y="2098164"/>
          <a:ext cx="3168650" cy="1854200"/>
        </p:xfrm>
        <a:graphic>
          <a:graphicData uri="http://schemas.openxmlformats.org/presentationml/2006/ole">
            <p:oleObj spid="_x0000_s8200" name="Worksheet" r:id="rId5" imgW="9401167" imgH="6172200" progId="Excel.Sheet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lätt att förstå informationen på webbplatsen</a:t>
            </a:r>
            <a:endParaRPr lang="sv-SE" dirty="0" smtClean="0"/>
          </a:p>
        </p:txBody>
      </p:sp>
      <p:graphicFrame>
        <p:nvGraphicFramePr>
          <p:cNvPr id="8" name="Objekt 3" descr="DDEC_201510151259131411"/>
          <p:cNvGraphicFramePr>
            <a:graphicFrameLocks noChangeAspect="1"/>
          </p:cNvGraphicFramePr>
          <p:nvPr/>
        </p:nvGraphicFramePr>
        <p:xfrm>
          <a:off x="688975" y="1774825"/>
          <a:ext cx="3243263" cy="1857375"/>
        </p:xfrm>
        <a:graphic>
          <a:graphicData uri="http://schemas.openxmlformats.org/presentationml/2006/ole">
            <p:oleObj spid="_x0000_s9218" name="Regneark" r:id="rId3" imgW="11791828" imgH="6895997" progId="Excel.Sheet.12">
              <p:embed/>
            </p:oleObj>
          </a:graphicData>
        </a:graphic>
      </p:graphicFrame>
      <p:graphicFrame>
        <p:nvGraphicFramePr>
          <p:cNvPr id="9" name="Objekt 5" descr="DDEC_201510151259197871"/>
          <p:cNvGraphicFramePr>
            <a:graphicFrameLocks noChangeAspect="1"/>
          </p:cNvGraphicFramePr>
          <p:nvPr/>
        </p:nvGraphicFramePr>
        <p:xfrm>
          <a:off x="698500" y="4276725"/>
          <a:ext cx="3098800" cy="1539875"/>
        </p:xfrm>
        <a:graphic>
          <a:graphicData uri="http://schemas.openxmlformats.org/presentationml/2006/ole">
            <p:oleObj spid="_x0000_s9219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6" descr="DDEC_201510151259351511"/>
          <p:cNvGraphicFramePr>
            <a:graphicFrameLocks noChangeAspect="1"/>
          </p:cNvGraphicFramePr>
          <p:nvPr/>
        </p:nvGraphicFramePr>
        <p:xfrm>
          <a:off x="4845050" y="1878013"/>
          <a:ext cx="3152775" cy="1754187"/>
        </p:xfrm>
        <a:graphic>
          <a:graphicData uri="http://schemas.openxmlformats.org/presentationml/2006/ole">
            <p:oleObj spid="_x0000_s9220" name="Regneark" r:id="rId5" imgW="11268053" imgH="5143616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934369" y="2839450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6160355" y="2459115"/>
            <a:ext cx="2065505" cy="6403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2097422" y="480309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Anställda mer nöjda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Sannolikt mer kunniga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Webbplatsen innehåller den information jag behöver</a:t>
            </a:r>
            <a:endParaRPr lang="sv-SE" dirty="0" smtClean="0"/>
          </a:p>
        </p:txBody>
      </p:sp>
      <p:graphicFrame>
        <p:nvGraphicFramePr>
          <p:cNvPr id="8" name="Objekt 3" descr="DDEC_201510151259131961"/>
          <p:cNvGraphicFramePr>
            <a:graphicFrameLocks noChangeAspect="1"/>
          </p:cNvGraphicFramePr>
          <p:nvPr/>
        </p:nvGraphicFramePr>
        <p:xfrm>
          <a:off x="688975" y="2030413"/>
          <a:ext cx="3240088" cy="1609725"/>
        </p:xfrm>
        <a:graphic>
          <a:graphicData uri="http://schemas.openxmlformats.org/presentationml/2006/ole">
            <p:oleObj spid="_x0000_s10242" name="Regneark" r:id="rId3" imgW="11268053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352141"/>
          <p:cNvGraphicFramePr>
            <a:graphicFrameLocks noChangeAspect="1"/>
          </p:cNvGraphicFramePr>
          <p:nvPr/>
        </p:nvGraphicFramePr>
        <p:xfrm>
          <a:off x="4862513" y="2022475"/>
          <a:ext cx="3240087" cy="1608138"/>
        </p:xfrm>
        <a:graphic>
          <a:graphicData uri="http://schemas.openxmlformats.org/presentationml/2006/ole">
            <p:oleObj spid="_x0000_s10243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198341"/>
          <p:cNvGraphicFramePr>
            <a:graphicFrameLocks noChangeAspect="1"/>
          </p:cNvGraphicFramePr>
          <p:nvPr/>
        </p:nvGraphicFramePr>
        <p:xfrm>
          <a:off x="688975" y="4292600"/>
          <a:ext cx="3236913" cy="1604963"/>
        </p:xfrm>
        <a:graphic>
          <a:graphicData uri="http://schemas.openxmlformats.org/presentationml/2006/ole">
            <p:oleObj spid="_x0000_s10244" name="Regneark" r:id="rId5" imgW="11268053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3417600" y="532998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alltid lätt att hitta på webbplatsen</a:t>
            </a:r>
            <a:endParaRPr lang="sv-SE" dirty="0" smtClean="0"/>
          </a:p>
        </p:txBody>
      </p:sp>
      <p:graphicFrame>
        <p:nvGraphicFramePr>
          <p:cNvPr id="8" name="Objekt 3" descr="DDEC_201510151259132421"/>
          <p:cNvGraphicFramePr>
            <a:graphicFrameLocks noChangeAspect="1"/>
          </p:cNvGraphicFramePr>
          <p:nvPr/>
        </p:nvGraphicFramePr>
        <p:xfrm>
          <a:off x="688975" y="1835150"/>
          <a:ext cx="3149600" cy="1538288"/>
        </p:xfrm>
        <a:graphic>
          <a:graphicData uri="http://schemas.openxmlformats.org/presentationml/2006/ole">
            <p:oleObj spid="_x0000_s11266" name="Regneark" r:id="rId3" imgW="11458565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198761"/>
          <p:cNvGraphicFramePr>
            <a:graphicFrameLocks noChangeAspect="1"/>
          </p:cNvGraphicFramePr>
          <p:nvPr/>
        </p:nvGraphicFramePr>
        <p:xfrm>
          <a:off x="688975" y="4321175"/>
          <a:ext cx="3149600" cy="1535113"/>
        </p:xfrm>
        <a:graphic>
          <a:graphicData uri="http://schemas.openxmlformats.org/presentationml/2006/ole">
            <p:oleObj spid="_x0000_s11267" name="Regneark" r:id="rId4" imgW="11458565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352631"/>
          <p:cNvGraphicFramePr>
            <a:graphicFrameLocks noChangeAspect="1"/>
          </p:cNvGraphicFramePr>
          <p:nvPr/>
        </p:nvGraphicFramePr>
        <p:xfrm>
          <a:off x="4979988" y="1757363"/>
          <a:ext cx="3149600" cy="1616075"/>
        </p:xfrm>
        <a:graphic>
          <a:graphicData uri="http://schemas.openxmlformats.org/presentationml/2006/ole">
            <p:oleObj spid="_x0000_s11268" name="Regneark" r:id="rId5" imgW="11458565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2983832" y="5329989"/>
            <a:ext cx="9191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</a:t>
            </a:r>
            <a:r>
              <a:rPr lang="sv-SE" b="1" dirty="0" smtClean="0"/>
              <a:t>: Webbplatsen ger mig de möjligheter som jag behöver för att komma i kontakt med de verksamheter och tjänster som Göteborgs Stad erbjuder</a:t>
            </a:r>
            <a:endParaRPr lang="sv-SE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76607" y="168800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76094" y="168800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84019" y="4153395"/>
            <a:ext cx="10588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graphicFrame>
        <p:nvGraphicFramePr>
          <p:cNvPr id="11" name="Objekt 3" descr="DDEC_201510151348134641"/>
          <p:cNvGraphicFramePr>
            <a:graphicFrameLocks noChangeAspect="1"/>
          </p:cNvGraphicFramePr>
          <p:nvPr/>
        </p:nvGraphicFramePr>
        <p:xfrm>
          <a:off x="1488769" y="1995983"/>
          <a:ext cx="3160713" cy="1697037"/>
        </p:xfrm>
        <a:graphic>
          <a:graphicData uri="http://schemas.openxmlformats.org/presentationml/2006/ole">
            <p:oleObj spid="_x0000_s12290" name="Regneark" r:id="rId3" imgW="11496614" imgH="6305653" progId="Excel.Sheet.12">
              <p:embed/>
            </p:oleObj>
          </a:graphicData>
        </a:graphic>
      </p:graphicFrame>
      <p:graphicFrame>
        <p:nvGraphicFramePr>
          <p:cNvPr id="12" name="Objekt 14" descr="DDEC_201510151348192901"/>
          <p:cNvGraphicFramePr>
            <a:graphicFrameLocks noChangeAspect="1"/>
          </p:cNvGraphicFramePr>
          <p:nvPr/>
        </p:nvGraphicFramePr>
        <p:xfrm>
          <a:off x="1503057" y="4458195"/>
          <a:ext cx="3159125" cy="1697038"/>
        </p:xfrm>
        <a:graphic>
          <a:graphicData uri="http://schemas.openxmlformats.org/presentationml/2006/ole">
            <p:oleObj spid="_x0000_s12291" name="Regneark" r:id="rId4" imgW="11496614" imgH="6305653" progId="Excel.Sheet.12">
              <p:embed/>
            </p:oleObj>
          </a:graphicData>
        </a:graphic>
      </p:graphicFrame>
      <p:graphicFrame>
        <p:nvGraphicFramePr>
          <p:cNvPr id="13" name="Objekt 15" descr="DDEC_201510151348250751"/>
          <p:cNvGraphicFramePr>
            <a:graphicFrameLocks noChangeAspect="1"/>
          </p:cNvGraphicFramePr>
          <p:nvPr/>
        </p:nvGraphicFramePr>
        <p:xfrm>
          <a:off x="5776607" y="1995983"/>
          <a:ext cx="3160712" cy="1697037"/>
        </p:xfrm>
        <a:graphic>
          <a:graphicData uri="http://schemas.openxmlformats.org/presentationml/2006/ole">
            <p:oleObj spid="_x0000_s12292" name="Regneark" r:id="rId5" imgW="11496614" imgH="6305653" progId="Excel.Sheet.12">
              <p:embed/>
            </p:oleObj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51814" y="4346340"/>
            <a:ext cx="3394368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Generellt alla nöjda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2898028"/>
            <a:ext cx="5486252" cy="985563"/>
          </a:xfrm>
        </p:spPr>
        <p:txBody>
          <a:bodyPr/>
          <a:lstStyle/>
          <a:p>
            <a:r>
              <a:rPr lang="sv-SE" dirty="0" smtClean="0"/>
              <a:t>Övergripande statistik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smtClean="0"/>
              <a:t>Första gången vi frågar</a:t>
            </a:r>
            <a:endParaRPr lang="sv-SE" dirty="0" smtClean="0"/>
          </a:p>
        </p:txBody>
      </p:sp>
      <p:graphicFrame>
        <p:nvGraphicFramePr>
          <p:cNvPr id="8" name="Objekt 3" descr="DDEC_201510151256001811"/>
          <p:cNvGraphicFramePr>
            <a:graphicFrameLocks noChangeAspect="1"/>
          </p:cNvGraphicFramePr>
          <p:nvPr/>
        </p:nvGraphicFramePr>
        <p:xfrm>
          <a:off x="485021" y="1989790"/>
          <a:ext cx="3295650" cy="1873250"/>
        </p:xfrm>
        <a:graphic>
          <a:graphicData uri="http://schemas.openxmlformats.org/presentationml/2006/ole">
            <p:oleObj spid="_x0000_s15362" name="Kalkylblad" r:id="rId3" imgW="9401243" imgH="6172200" progId="Excel.Sheet.12">
              <p:embed/>
            </p:oleObj>
          </a:graphicData>
        </a:graphic>
      </p:graphicFrame>
      <p:graphicFrame>
        <p:nvGraphicFramePr>
          <p:cNvPr id="9" name="Objekt 5" descr="DDEC_201510151256058841"/>
          <p:cNvGraphicFramePr>
            <a:graphicFrameLocks noChangeAspect="1"/>
          </p:cNvGraphicFramePr>
          <p:nvPr/>
        </p:nvGraphicFramePr>
        <p:xfrm>
          <a:off x="2460114" y="4528144"/>
          <a:ext cx="3289300" cy="1644650"/>
        </p:xfrm>
        <a:graphic>
          <a:graphicData uri="http://schemas.openxmlformats.org/presentationml/2006/ole">
            <p:oleObj spid="_x0000_s15363" name="Worksheet" r:id="rId4" imgW="9382257" imgH="5410260" progId="Excel.Sheet.12">
              <p:embed/>
            </p:oleObj>
          </a:graphicData>
        </a:graphic>
      </p:graphicFrame>
      <p:graphicFrame>
        <p:nvGraphicFramePr>
          <p:cNvPr id="10" name="Objekt 6" descr="DDEC_201510151256110361"/>
          <p:cNvGraphicFramePr>
            <a:graphicFrameLocks noChangeAspect="1"/>
          </p:cNvGraphicFramePr>
          <p:nvPr/>
        </p:nvGraphicFramePr>
        <p:xfrm>
          <a:off x="3712086" y="1978009"/>
          <a:ext cx="3298825" cy="1873250"/>
        </p:xfrm>
        <a:graphic>
          <a:graphicData uri="http://schemas.openxmlformats.org/presentationml/2006/ole">
            <p:oleObj spid="_x0000_s15364" name="Worksheet" r:id="rId5" imgW="9410621" imgH="6162750" progId="Excel.Sheet.12">
              <p:embed/>
            </p:oleObj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19792" y="4138303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60999" y="1660777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18486" y="1660777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err="1" smtClean="0"/>
              <a:t>Fritextsvar</a:t>
            </a:r>
            <a:r>
              <a:rPr lang="sv-SE" sz="1800" dirty="0" smtClean="0"/>
              <a:t> från val av ja</a:t>
            </a:r>
            <a:endParaRPr lang="sv-SE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41" y="1623746"/>
            <a:ext cx="7769002" cy="45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Gruppen svarande som anger att de har funktionsnedsättning</a:t>
            </a:r>
            <a:endParaRPr lang="sv-SE" dirty="0" smtClean="0"/>
          </a:p>
        </p:txBody>
      </p:sp>
      <p:graphicFrame>
        <p:nvGraphicFramePr>
          <p:cNvPr id="8" name="Chart 6"/>
          <p:cNvGraphicFramePr>
            <a:graphicFrameLocks/>
          </p:cNvGraphicFramePr>
          <p:nvPr/>
        </p:nvGraphicFramePr>
        <p:xfrm>
          <a:off x="-47482" y="1687338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/>
        </p:nvGraphicFramePr>
        <p:xfrm>
          <a:off x="4564813" y="1695883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8657" y="4629907"/>
            <a:ext cx="4276438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ger lågt betyg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graphicFrame>
        <p:nvGraphicFramePr>
          <p:cNvPr id="8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7876088"/>
              </p:ext>
            </p:extLst>
          </p:nvPr>
        </p:nvGraphicFramePr>
        <p:xfrm>
          <a:off x="124942" y="873777"/>
          <a:ext cx="7498051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5691638"/>
              </p:ext>
            </p:extLst>
          </p:nvPr>
        </p:nvGraphicFramePr>
        <p:xfrm>
          <a:off x="124944" y="3178827"/>
          <a:ext cx="74980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3072" y="5395926"/>
            <a:ext cx="895889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Allt fler hittar informationen</a:t>
            </a:r>
            <a:r>
              <a:rPr lang="sv-SE" dirty="0" smtClean="0"/>
              <a:t> tack vare tidigare strukturförändringar, ett ständigt arbete med att förbättra befintligt innehåll och att skapa nytt innehåll som medborgarna behöver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Vad är ditt allmänna intryck av webbplatsen?</a:t>
            </a:r>
            <a:endParaRPr lang="sv-SE" dirty="0" smtClean="0"/>
          </a:p>
        </p:txBody>
      </p:sp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360689" y="1576137"/>
          <a:ext cx="8580437" cy="358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491920" y="5570629"/>
            <a:ext cx="82105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Public </a:t>
            </a:r>
            <a:r>
              <a:rPr lang="sv-SE" sz="1000" dirty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Sector består av ca 10-15 skandinaviska webbplatser:</a:t>
            </a:r>
          </a:p>
          <a:p>
            <a:pPr>
              <a:defRPr/>
            </a:pPr>
            <a:r>
              <a:rPr lang="sv-SE" sz="1000" dirty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  </a:t>
            </a:r>
            <a:r>
              <a:rPr lang="sv-SE" sz="1000" i="1" dirty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SMHI, Statistiska Centralbyrån, Försäkringskassan, Skat, Södertälje Kommun, Älmhults Kommun, Bornholms Kommun och Region Gävleborg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förslag till förbättringar av vår webbplats?</a:t>
            </a:r>
            <a:br>
              <a:rPr lang="sv-SE" sz="1800" b="1" dirty="0" smtClean="0"/>
            </a:br>
            <a:r>
              <a:rPr lang="sv-SE" sz="1800" dirty="0" smtClean="0"/>
              <a:t>Öppna svar där de kan skriva</a:t>
            </a:r>
            <a:endParaRPr lang="sv-SE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1251" y="1726957"/>
            <a:ext cx="6208307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sv-SE" altLang="da-DK" sz="1100" i="1" u="sng" dirty="0">
                <a:solidFill>
                  <a:srgbClr val="4D4D4D"/>
                </a:solidFill>
              </a:rPr>
              <a:t>Vad säger användarna: </a:t>
            </a:r>
          </a:p>
          <a:p>
            <a:pPr>
              <a:spcAft>
                <a:spcPts val="700"/>
              </a:spcAft>
            </a:pPr>
            <a:endParaRPr lang="sv-SE" altLang="da-DK" sz="100" i="1" dirty="0">
              <a:solidFill>
                <a:srgbClr val="4D4D4D"/>
              </a:solidFill>
            </a:endParaRP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Medelmåttig.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om den så att den är begriplig och fungerar.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eran sida lättnavigerad.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Bättre och tydligare layout.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Den ska bli snabbare.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Det går alltid mycket långsamt att få upp webbsidan.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Anställ någon som gjort en hemsida och arbetat med UI och grafik innan så det kan </a:t>
            </a:r>
            <a:r>
              <a:rPr lang="sv-SE" altLang="da-DK" sz="1100" i="1" dirty="0" err="1">
                <a:solidFill>
                  <a:srgbClr val="4D4D4D"/>
                </a:solidFill>
              </a:rPr>
              <a:t>streamlinas</a:t>
            </a:r>
            <a:r>
              <a:rPr lang="sv-SE" altLang="da-DK" sz="1100" i="1" dirty="0">
                <a:solidFill>
                  <a:srgbClr val="4D4D4D"/>
                </a:solidFill>
              </a:rPr>
              <a:t> och inte vara så intetsägande så alla fina länkar bara blir en smet.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Hela designen känns som en kommunsida från 90-tal då alla skulle ha en hemsida oavsett hur kr.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Använd ett språk som är mer vardagligt och som inte känns träigt eller som det är skrivet av en byråkrat.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Utveckla den mer efter kommunmedborgarnas behov. 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Lite väl mycket info samtidigt. Kan ni prioritera bättre vad som skall visas och för vem?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Renodla platsen för det specifika </a:t>
            </a:r>
            <a:r>
              <a:rPr lang="sv-SE" altLang="da-DK" sz="1100" i="1" dirty="0" err="1">
                <a:solidFill>
                  <a:srgbClr val="4D4D4D"/>
                </a:solidFill>
              </a:rPr>
              <a:t>användar</a:t>
            </a:r>
            <a:r>
              <a:rPr lang="sv-SE" altLang="da-DK" sz="1100" i="1" dirty="0">
                <a:solidFill>
                  <a:srgbClr val="4D4D4D"/>
                </a:solidFill>
              </a:rPr>
              <a:t> området </a:t>
            </a:r>
            <a:r>
              <a:rPr lang="sv-SE" altLang="da-DK" sz="1100" i="1" dirty="0" err="1">
                <a:solidFill>
                  <a:srgbClr val="4D4D4D"/>
                </a:solidFill>
              </a:rPr>
              <a:t>exp</a:t>
            </a:r>
            <a:r>
              <a:rPr lang="sv-SE" altLang="da-DK" sz="1100" i="1" dirty="0">
                <a:solidFill>
                  <a:srgbClr val="4D4D4D"/>
                </a:solidFill>
              </a:rPr>
              <a:t> skolan och krångla inte till det, håll det enkelt.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Tänk efter vem som använder och informationen dem behöver komma åt.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Mycket information saknas. Vi måste gå ifrån att hänvisa till telefonkontakt.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85791" y="1609544"/>
            <a:ext cx="2496447" cy="36317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 smtClean="0"/>
              <a:t>Analys av synpunkter: 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Saknar kontaktuppgifter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Layout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Bättre sökmotor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Många klick innan man hittar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Enklare navigering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webbplatsundersökning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6736" y="1076281"/>
            <a:ext cx="8915400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Bra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Fler och fler besökare säger att de hittar informationen.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mer nöjda än alla besökare när det gäller att hitta kontaktuppgifter.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spännande i det jämförelseindex som finns med andra webbplatser i offentlig sektor som gjort samma undersökning.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Dåligt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fortsatt en missnöjd grupp jämfört med alla som svarar på undersökningar. Hittar information som de söker efter: nej svarar 13 procent av alla respektive 18 procent av företagarna.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också tydligt mer missnöjda med att använda e-tjänsterna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Personer med funktionsnedsättning är betydligt mer missnöjda än alla svarande.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föråldrad, mer rörig och fulare i det jämförelseindex som finns med andra webbplatser i offentlig sektor som gjort samma undersökning.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522000" y="1518249"/>
            <a:ext cx="80083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Webbplatsens betydelse som stadens viktigaste servicekanal fortsätter stärkas. </a:t>
            </a:r>
          </a:p>
          <a:p>
            <a:pPr>
              <a:buFont typeface="Arial" pitchFamily="34" charset="0"/>
              <a:buChar char="•"/>
            </a:pPr>
            <a:endParaRPr lang="sv-SE" sz="1400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Både antal besök (+ 5 procent) och antal visade sidor (+ 5,5 procent) ökade tydligt under 2015 jämfört med föregående år. 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Hela 87 procent av göteborgarna känner till </a:t>
            </a:r>
            <a:r>
              <a:rPr lang="sv-SE" dirty="0" err="1" smtClean="0"/>
              <a:t>goteborg.se</a:t>
            </a:r>
            <a:r>
              <a:rPr lang="sv-SE" dirty="0" smtClean="0"/>
              <a:t> visar </a:t>
            </a:r>
            <a:r>
              <a:rPr lang="sv-SE" dirty="0" err="1" smtClean="0"/>
              <a:t>kännedomsundersökningen</a:t>
            </a:r>
            <a:r>
              <a:rPr lang="sv-SE" dirty="0" smtClean="0"/>
              <a:t> som genomfördes via telefon med 600 personer under 2015. Däremot är kännedomen betydligt lägre i den grupp som endast har grundskoleutbildning.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Besöken via mobila enheter fortätter att öka. Nästa hälften, 49 procent, använde under 2015 smart telefon eller läsplatta vid besök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av året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/>
            <a:r>
              <a:rPr lang="sv-SE" sz="3600" dirty="0" smtClean="0"/>
              <a:t>Tack! 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ha med i bakhuvudet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78093" y="2476072"/>
            <a:ext cx="2414427" cy="2585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 statistiken från Google </a:t>
            </a:r>
            <a:r>
              <a:rPr lang="sv-SE" dirty="0" err="1" smtClean="0"/>
              <a:t>Analytics</a:t>
            </a:r>
            <a:r>
              <a:rPr lang="sv-SE" dirty="0" smtClean="0"/>
              <a:t> visas inte besök från medarbetare på gbg3000-datorer. </a:t>
            </a:r>
          </a:p>
          <a:p>
            <a:endParaRPr lang="sv-SE" dirty="0" smtClean="0"/>
          </a:p>
          <a:p>
            <a:r>
              <a:rPr lang="sv-SE" dirty="0" smtClean="0"/>
              <a:t>Däremot registreras besök från mobila plattformar.</a:t>
            </a:r>
            <a:endParaRPr lang="sv-SE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001" y="1549785"/>
            <a:ext cx="5364000" cy="262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23175" y="1533832"/>
            <a:ext cx="1871068" cy="209288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 fortsatt ökning  av antalet besök</a:t>
            </a:r>
          </a:p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Nästan 7 miljoner besök 2015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2480" y="308436"/>
            <a:ext cx="576064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 smtClean="0">
                <a:latin typeface="Arial" pitchFamily="34" charset="0"/>
                <a:ea typeface="+mj-ea"/>
                <a:cs typeface="Arial" pitchFamily="34" charset="0"/>
              </a:rPr>
              <a:t>Antal b</a:t>
            </a:r>
            <a:r>
              <a:rPr kumimoji="0" lang="sv-S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esök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2480" y="5493012"/>
            <a:ext cx="9057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Ett besök omfattar en avgränsad period som avslutas när webbläsaren stängs eller avslutas, eller när användaren har varit inaktiv på webbplatsen under 30 minuter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759125" y="1533832"/>
          <a:ext cx="6415070" cy="360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59926" y="1589898"/>
            <a:ext cx="1710716" cy="3416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Antal sidvisningar fortsätter att öka.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Drygt 5 procent jämfört med föregående år.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23 miljoner sidvisningar 2015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88975" y="469146"/>
            <a:ext cx="4330159" cy="679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noProof="0" dirty="0">
                <a:latin typeface="+mj-lt"/>
                <a:ea typeface="+mj-ea"/>
                <a:cs typeface="+mj-cs"/>
              </a:rPr>
              <a:t>S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idvisningar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45511" y="1794294"/>
          <a:ext cx="6042591" cy="34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>
          <a:xfrm>
            <a:off x="8298052" y="6651448"/>
            <a:ext cx="452546" cy="417576"/>
          </a:xfrm>
        </p:spPr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522000" y="6260737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99465" y="2024093"/>
            <a:ext cx="2125953" cy="272382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Efter några års minskning av antalet sidor per besök ökar denna siffra något i år.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3,39 sidor per besök 2015 jämfört med 3,37 2014.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112" y="382398"/>
            <a:ext cx="6616461" cy="928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>
                <a:latin typeface="+mj-lt"/>
                <a:ea typeface="+mj-ea"/>
                <a:cs typeface="+mj-cs"/>
              </a:rPr>
              <a:t>A</a:t>
            </a:r>
            <a:r>
              <a:rPr kumimoji="0" lang="sv-S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ntal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sidor per besök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90113" y="1578634"/>
          <a:ext cx="6038491" cy="358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~6219093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~6219093</Template>
  <TotalTime>2295</TotalTime>
  <Words>2776</Words>
  <Application>Microsoft Office PowerPoint</Application>
  <PresentationFormat>Bildspel på skärmen (4:3)</PresentationFormat>
  <Paragraphs>501</Paragraphs>
  <Slides>58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58</vt:i4>
      </vt:variant>
    </vt:vector>
  </HeadingPairs>
  <TitlesOfParts>
    <vt:vector size="68" baseType="lpstr">
      <vt:lpstr>~6219093</vt:lpstr>
      <vt:lpstr>GBGstad-grön</vt:lpstr>
      <vt:lpstr>GBGstad-röd</vt:lpstr>
      <vt:lpstr>GBGstad-prickar</vt:lpstr>
      <vt:lpstr>GBGstad-turkos</vt:lpstr>
      <vt:lpstr>GBGstad-lila</vt:lpstr>
      <vt:lpstr>GBGstad-avslut</vt:lpstr>
      <vt:lpstr>Worksheet</vt:lpstr>
      <vt:lpstr>Regneark</vt:lpstr>
      <vt:lpstr>Kalkylblad</vt:lpstr>
      <vt:lpstr>goteborg.se</vt:lpstr>
      <vt:lpstr>goteborg.se 2015 - lite ord och siffror</vt:lpstr>
      <vt:lpstr>goteborg.se 2015 behov, beteende och vad tycker medborgarna</vt:lpstr>
      <vt:lpstr>Visar det som har förändrats jämfört med året innan och exempel på vilka uppgifter som finns</vt:lpstr>
      <vt:lpstr>Övergripande statistik</vt:lpstr>
      <vt:lpstr>Att ha med i bakhuvudet</vt:lpstr>
      <vt:lpstr>Bild 7</vt:lpstr>
      <vt:lpstr>Bild 8</vt:lpstr>
      <vt:lpstr>Bild 9</vt:lpstr>
      <vt:lpstr>Så hittar besökarna till goteborg.se  2015</vt:lpstr>
      <vt:lpstr>Vilka webbläsare använder besökaren 2010 - 2015</vt:lpstr>
      <vt:lpstr>Andel besök från mobila enheter*  2010 - 2015</vt:lpstr>
      <vt:lpstr>Fördelning mobiltelefon, läsplatta och fasta enheter</vt:lpstr>
      <vt:lpstr>Kännedoms-undersökning och omvärldsanalys </vt:lpstr>
      <vt:lpstr>Kännedomsundersökningen 2015</vt:lpstr>
      <vt:lpstr>Kännedomsundersökning 2015</vt:lpstr>
      <vt:lpstr>Andel som regelbundet tar del av information från Göteborgs Stad genom följande kanaler</vt:lpstr>
      <vt:lpstr>Statistik för innehållet </vt:lpstr>
      <vt:lpstr>Större förändringar och nytt innehåll på goteborg.se under 2015</vt:lpstr>
      <vt:lpstr>Huvudpuff på startsidan – 10 i topp 2015</vt:lpstr>
      <vt:lpstr>Aktuelltpuff på startsidan – 10 i topp 2015</vt:lpstr>
      <vt:lpstr>Aktuelltartiklar – 10 i topp 2015</vt:lpstr>
      <vt:lpstr>Aktuelltlänkar – 10 i topp på startsidan 2015</vt:lpstr>
      <vt:lpstr>Bildpuffar på startsidan – 10 i topp 2015</vt:lpstr>
      <vt:lpstr>Kalendariet </vt:lpstr>
      <vt:lpstr>Kalendariet – unika sidvisningar</vt:lpstr>
      <vt:lpstr>Språksidorna  på goteborg.se 2015</vt:lpstr>
      <vt:lpstr>Tillgänglighetsdatabasen - TD2</vt:lpstr>
      <vt:lpstr>Hur många sidor finns det på goteborg.se</vt:lpstr>
      <vt:lpstr>Bild 30</vt:lpstr>
      <vt:lpstr>Bild 31</vt:lpstr>
      <vt:lpstr>Göteborgs Stads facebook 2015</vt:lpstr>
      <vt:lpstr>Sökordsstatistik goteborg.se</vt:lpstr>
      <vt:lpstr>Topp 25 interna sökord  </vt:lpstr>
      <vt:lpstr>Antal sökningar internt </vt:lpstr>
      <vt:lpstr>Andel besök där interna sökmotorn användes</vt:lpstr>
      <vt:lpstr>Andel besökare från externa sökmotorer</vt:lpstr>
      <vt:lpstr>Vad tycker besökarna? Webbplatsundersökning</vt:lpstr>
      <vt:lpstr>Webbplatsundersökning 2015</vt:lpstr>
      <vt:lpstr>Webbplatsundersökning 2015</vt:lpstr>
      <vt:lpstr>Webbplatsundersökning 2015</vt:lpstr>
      <vt:lpstr>Vem som svarar</vt:lpstr>
      <vt:lpstr>Vem som svarar</vt:lpstr>
      <vt:lpstr>Vem som svarar</vt:lpstr>
      <vt:lpstr>Vem som svarar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Summering webbplatsundersökning</vt:lpstr>
      <vt:lpstr>Summering av året</vt:lpstr>
      <vt:lpstr>Bild 58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mikwin0816</dc:creator>
  <cp:lastModifiedBy>sankin0318</cp:lastModifiedBy>
  <cp:revision>236</cp:revision>
  <cp:lastPrinted>2014-06-25T13:57:34Z</cp:lastPrinted>
  <dcterms:created xsi:type="dcterms:W3CDTF">2015-03-10T15:19:57Z</dcterms:created>
  <dcterms:modified xsi:type="dcterms:W3CDTF">2016-04-15T08:43:27Z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DE930D64339E15FAC1257F540048C5D9</vt:lpwstr>
  </property>
  <property fmtid="{D5CDD505-2E9C-101B-9397-08002B2CF9AE}" pid="6" name="SW_DocHWND">
    <vt:r8>658844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